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62" r:id="rId4"/>
    <p:sldId id="258" r:id="rId5"/>
    <p:sldId id="260" r:id="rId6"/>
    <p:sldId id="261" r:id="rId7"/>
  </p:sldIdLst>
  <p:sldSz cx="6858000" cy="9906000" type="A4"/>
  <p:notesSz cx="7102475"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12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a Waye-Barker" initials="GW"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B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90221" autoAdjust="0"/>
  </p:normalViewPr>
  <p:slideViewPr>
    <p:cSldViewPr snapToGrid="0" snapToObjects="1">
      <p:cViewPr>
        <p:scale>
          <a:sx n="100" d="100"/>
          <a:sy n="100" d="100"/>
        </p:scale>
        <p:origin x="-1624" y="912"/>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5"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lIns="99066" tIns="49533" rIns="99066" bIns="49533" rtlCol="0"/>
          <a:lstStyle>
            <a:lvl1pPr algn="l">
              <a:defRPr sz="1300"/>
            </a:lvl1pPr>
          </a:lstStyle>
          <a:p>
            <a:endParaRPr lang="en-US"/>
          </a:p>
        </p:txBody>
      </p:sp>
      <p:sp>
        <p:nvSpPr>
          <p:cNvPr id="3" name="Date Placeholder 2"/>
          <p:cNvSpPr>
            <a:spLocks noGrp="1"/>
          </p:cNvSpPr>
          <p:nvPr>
            <p:ph type="dt" idx="1"/>
          </p:nvPr>
        </p:nvSpPr>
        <p:spPr>
          <a:xfrm>
            <a:off x="4023092" y="0"/>
            <a:ext cx="3077739" cy="511731"/>
          </a:xfrm>
          <a:prstGeom prst="rect">
            <a:avLst/>
          </a:prstGeom>
        </p:spPr>
        <p:txBody>
          <a:bodyPr vert="horz" lIns="99066" tIns="49533" rIns="99066" bIns="49533" rtlCol="0"/>
          <a:lstStyle>
            <a:lvl1pPr algn="r">
              <a:defRPr sz="1300"/>
            </a:lvl1pPr>
          </a:lstStyle>
          <a:p>
            <a:fld id="{481BF379-3F09-384E-A772-BB9E5AFD4043}" type="datetimeFigureOut">
              <a:rPr lang="en-US" smtClean="0"/>
              <a:t>26/09/17</a:t>
            </a:fld>
            <a:endParaRPr lang="en-US"/>
          </a:p>
        </p:txBody>
      </p:sp>
      <p:sp>
        <p:nvSpPr>
          <p:cNvPr id="4" name="Slide Image Placeholder 3"/>
          <p:cNvSpPr>
            <a:spLocks noGrp="1" noRot="1" noChangeAspect="1"/>
          </p:cNvSpPr>
          <p:nvPr>
            <p:ph type="sldImg" idx="2"/>
          </p:nvPr>
        </p:nvSpPr>
        <p:spPr>
          <a:xfrm>
            <a:off x="2224088" y="768350"/>
            <a:ext cx="2654300" cy="3836988"/>
          </a:xfrm>
          <a:prstGeom prst="rect">
            <a:avLst/>
          </a:prstGeom>
          <a:noFill/>
          <a:ln w="12700">
            <a:solidFill>
              <a:prstClr val="black"/>
            </a:solidFill>
          </a:ln>
        </p:spPr>
        <p:txBody>
          <a:bodyPr vert="horz" lIns="99066" tIns="49533" rIns="99066" bIns="49533" rtlCol="0" anchor="ctr"/>
          <a:lstStyle/>
          <a:p>
            <a:endParaRPr lang="en-US"/>
          </a:p>
        </p:txBody>
      </p:sp>
      <p:sp>
        <p:nvSpPr>
          <p:cNvPr id="5" name="Notes Placeholder 4"/>
          <p:cNvSpPr>
            <a:spLocks noGrp="1"/>
          </p:cNvSpPr>
          <p:nvPr>
            <p:ph type="body" sz="quarter" idx="3"/>
          </p:nvPr>
        </p:nvSpPr>
        <p:spPr>
          <a:xfrm>
            <a:off x="710248" y="4861441"/>
            <a:ext cx="5681980" cy="4605576"/>
          </a:xfrm>
          <a:prstGeom prst="rect">
            <a:avLst/>
          </a:prstGeom>
        </p:spPr>
        <p:txBody>
          <a:bodyPr vert="horz" lIns="99066" tIns="49533" rIns="99066" bIns="4953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6"/>
            <a:ext cx="3077739" cy="511731"/>
          </a:xfrm>
          <a:prstGeom prst="rect">
            <a:avLst/>
          </a:prstGeom>
        </p:spPr>
        <p:txBody>
          <a:bodyPr vert="horz" lIns="99066" tIns="49533" rIns="99066" bIns="49533"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21106"/>
            <a:ext cx="3077739" cy="511731"/>
          </a:xfrm>
          <a:prstGeom prst="rect">
            <a:avLst/>
          </a:prstGeom>
        </p:spPr>
        <p:txBody>
          <a:bodyPr vert="horz" lIns="99066" tIns="49533" rIns="99066" bIns="49533" rtlCol="0" anchor="b"/>
          <a:lstStyle>
            <a:lvl1pPr algn="r">
              <a:defRPr sz="1300"/>
            </a:lvl1pPr>
          </a:lstStyle>
          <a:p>
            <a:fld id="{6F9AD636-4546-CD41-B94E-105E2B2D43AF}" type="slidenum">
              <a:rPr lang="en-US" smtClean="0"/>
              <a:t>‹#›</a:t>
            </a:fld>
            <a:endParaRPr lang="en-US"/>
          </a:p>
        </p:txBody>
      </p:sp>
    </p:spTree>
    <p:extLst>
      <p:ext uri="{BB962C8B-B14F-4D97-AF65-F5344CB8AC3E}">
        <p14:creationId xmlns:p14="http://schemas.microsoft.com/office/powerpoint/2010/main" val="39708587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9AD636-4546-CD41-B94E-105E2B2D43AF}" type="slidenum">
              <a:rPr lang="en-US" smtClean="0"/>
              <a:t>1</a:t>
            </a:fld>
            <a:endParaRPr lang="en-US"/>
          </a:p>
        </p:txBody>
      </p:sp>
    </p:spTree>
    <p:extLst>
      <p:ext uri="{BB962C8B-B14F-4D97-AF65-F5344CB8AC3E}">
        <p14:creationId xmlns:p14="http://schemas.microsoft.com/office/powerpoint/2010/main" val="126484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9AD636-4546-CD41-B94E-105E2B2D43AF}" type="slidenum">
              <a:rPr lang="en-US" smtClean="0"/>
              <a:t>6</a:t>
            </a:fld>
            <a:endParaRPr lang="en-US"/>
          </a:p>
        </p:txBody>
      </p:sp>
    </p:spTree>
    <p:extLst>
      <p:ext uri="{BB962C8B-B14F-4D97-AF65-F5344CB8AC3E}">
        <p14:creationId xmlns:p14="http://schemas.microsoft.com/office/powerpoint/2010/main" val="8882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3077282"/>
            <a:ext cx="5829300" cy="2123369"/>
          </a:xfrm>
        </p:spPr>
        <p:txBody>
          <a:bodyPr/>
          <a:lstStyle/>
          <a:p>
            <a:r>
              <a:rPr lang="en-GB"/>
              <a:t>Click to edit Master title style</a:t>
            </a:r>
            <a:endParaRPr lang="en-US"/>
          </a:p>
        </p:txBody>
      </p:sp>
      <p:sp>
        <p:nvSpPr>
          <p:cNvPr id="3" name="Subtitle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421A45B-E76C-2946-8592-76E31EC1D11A}" type="datetimeFigureOut">
              <a:rPr lang="en-US" smtClean="0"/>
              <a:t>26/09/17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394283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421A45B-E76C-2946-8592-76E31EC1D11A}" type="datetimeFigureOut">
              <a:rPr lang="en-US" smtClean="0"/>
              <a:t>26/09/17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310284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573264"/>
            <a:ext cx="1157288" cy="1220822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57175" y="573264"/>
            <a:ext cx="3357563" cy="1220822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421A45B-E76C-2946-8592-76E31EC1D11A}" type="datetimeFigureOut">
              <a:rPr lang="en-US" smtClean="0"/>
              <a:t>26/09/17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144706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421A45B-E76C-2946-8592-76E31EC1D11A}" type="datetimeFigureOut">
              <a:rPr lang="en-US" smtClean="0"/>
              <a:t>26/09/17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241392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6365523"/>
            <a:ext cx="5829300" cy="1967442"/>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421A45B-E76C-2946-8592-76E31EC1D11A}" type="datetimeFigureOut">
              <a:rPr lang="en-US" smtClean="0"/>
              <a:t>26/09/17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241918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257175"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2628900" y="3338690"/>
            <a:ext cx="2257425" cy="94428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421A45B-E76C-2946-8592-76E31EC1D11A}" type="datetimeFigureOut">
              <a:rPr lang="en-US" smtClean="0"/>
              <a:t>26/09/17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3677738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6699"/>
            <a:ext cx="6172200" cy="1651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421A45B-E76C-2946-8592-76E31EC1D11A}" type="datetimeFigureOut">
              <a:rPr lang="en-US" smtClean="0"/>
              <a:t>26/09/17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173763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421A45B-E76C-2946-8592-76E31EC1D11A}" type="datetimeFigureOut">
              <a:rPr lang="en-US" smtClean="0"/>
              <a:t>26/09/17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225764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21A45B-E76C-2946-8592-76E31EC1D11A}" type="datetimeFigureOut">
              <a:rPr lang="en-US" smtClean="0"/>
              <a:t>26/09/17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40541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94405"/>
            <a:ext cx="2256235" cy="1678517"/>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421A45B-E76C-2946-8592-76E31EC1D11A}" type="datetimeFigureOut">
              <a:rPr lang="en-US" smtClean="0"/>
              <a:t>26/09/17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1459989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934200"/>
            <a:ext cx="4114800" cy="818622"/>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421A45B-E76C-2946-8592-76E31EC1D11A}" type="datetimeFigureOut">
              <a:rPr lang="en-US" smtClean="0"/>
              <a:t>26/09/17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D345D-F9DC-CF4E-BC86-C4A8458526A9}" type="slidenum">
              <a:rPr lang="en-US" smtClean="0"/>
              <a:t>‹#›</a:t>
            </a:fld>
            <a:endParaRPr lang="en-US"/>
          </a:p>
        </p:txBody>
      </p:sp>
    </p:spTree>
    <p:extLst>
      <p:ext uri="{BB962C8B-B14F-4D97-AF65-F5344CB8AC3E}">
        <p14:creationId xmlns:p14="http://schemas.microsoft.com/office/powerpoint/2010/main" val="197239971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4421A45B-E76C-2946-8592-76E31EC1D11A}" type="datetimeFigureOut">
              <a:rPr lang="en-US" smtClean="0"/>
              <a:t>26/09/17</a:t>
            </a:fld>
            <a:endParaRPr lang="en-US"/>
          </a:p>
        </p:txBody>
      </p:sp>
      <p:sp>
        <p:nvSpPr>
          <p:cNvPr id="5" name="Footer Placeholder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896D345D-F9DC-CF4E-BC86-C4A8458526A9}" type="slidenum">
              <a:rPr lang="en-US" smtClean="0"/>
              <a:t>‹#›</a:t>
            </a:fld>
            <a:endParaRPr lang="en-US"/>
          </a:p>
        </p:txBody>
      </p:sp>
    </p:spTree>
    <p:extLst>
      <p:ext uri="{BB962C8B-B14F-4D97-AF65-F5344CB8AC3E}">
        <p14:creationId xmlns:p14="http://schemas.microsoft.com/office/powerpoint/2010/main" val="287759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jpg"/><Relationship Id="rId12" Type="http://schemas.openxmlformats.org/officeDocument/2006/relationships/image" Target="../media/image9.jpg"/><Relationship Id="rId13" Type="http://schemas.openxmlformats.org/officeDocument/2006/relationships/image" Target="../media/image10.jp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13.jpg"/><Relationship Id="rId17" Type="http://schemas.openxmlformats.org/officeDocument/2006/relationships/image" Target="../media/image14.jpg"/><Relationship Id="rId18"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jpg"/><Relationship Id="rId7" Type="http://schemas.openxmlformats.org/officeDocument/2006/relationships/image" Target="../media/image4.jpg"/><Relationship Id="rId8" Type="http://schemas.openxmlformats.org/officeDocument/2006/relationships/image" Target="../media/image5.jpg"/><Relationship Id="rId9" Type="http://schemas.openxmlformats.org/officeDocument/2006/relationships/image" Target="../media/image6.png"/><Relationship Id="rId10" Type="http://schemas.openxmlformats.org/officeDocument/2006/relationships/image" Target="../media/image7.png"/></Relationships>
</file>

<file path=ppt/slides/_rels/slide2.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jpg"/><Relationship Id="rId13" Type="http://schemas.openxmlformats.org/officeDocument/2006/relationships/image" Target="../media/image14.jpg"/><Relationship Id="rId14"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png"/></Relationships>
</file>

<file path=ppt/slides/_rels/slide3.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jpg"/><Relationship Id="rId1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7.JPG"/><Relationship Id="rId3" Type="http://schemas.openxmlformats.org/officeDocument/2006/relationships/image" Target="../media/image18.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g"/><Relationship Id="rId10" Type="http://schemas.openxmlformats.org/officeDocument/2006/relationships/image" Target="../media/image9.jpg"/></Relationships>
</file>

<file path=ppt/slides/_rels/slide4.xml.rels><?xml version="1.0" encoding="UTF-8" standalone="yes"?>
<Relationships xmlns="http://schemas.openxmlformats.org/package/2006/relationships"><Relationship Id="rId11" Type="http://schemas.openxmlformats.org/officeDocument/2006/relationships/image" Target="../media/image10.jp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jpg"/><Relationship Id="rId1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9.jpg"/><Relationship Id="rId3" Type="http://schemas.openxmlformats.org/officeDocument/2006/relationships/image" Target="../media/image20.jpg"/><Relationship Id="rId4" Type="http://schemas.openxmlformats.org/officeDocument/2006/relationships/image" Target="../media/image3.jp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jpg"/><Relationship Id="rId10" Type="http://schemas.openxmlformats.org/officeDocument/2006/relationships/image" Target="../media/image9.jpg"/></Relationships>
</file>

<file path=ppt/slides/_rels/slide5.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jpg"/><Relationship Id="rId13"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png"/></Relationships>
</file>

<file path=ppt/slides/_rels/slide6.xml.rels><?xml version="1.0" encoding="UTF-8" standalone="yes"?>
<Relationships xmlns="http://schemas.openxmlformats.org/package/2006/relationships"><Relationship Id="rId11" Type="http://schemas.openxmlformats.org/officeDocument/2006/relationships/image" Target="../media/image9.jpg"/><Relationship Id="rId12" Type="http://schemas.openxmlformats.org/officeDocument/2006/relationships/image" Target="../media/image10.jpg"/><Relationship Id="rId13" Type="http://schemas.openxmlformats.org/officeDocument/2006/relationships/image" Target="../media/image11.png"/><Relationship Id="rId14" Type="http://schemas.openxmlformats.org/officeDocument/2006/relationships/image" Target="../media/image12.png"/><Relationship Id="rId15" Type="http://schemas.openxmlformats.org/officeDocument/2006/relationships/image" Target="../media/image13.jpg"/><Relationship Id="rId16"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58000" cy="914400"/>
          </a:xfrm>
          <a:prstGeom prst="rect">
            <a:avLst/>
          </a:prstGeom>
          <a:solidFill>
            <a:srgbClr val="176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latin typeface="Arial Black"/>
              </a:rPr>
              <a:t>    </a:t>
            </a:r>
            <a:r>
              <a:rPr lang="en-GB" sz="1540" dirty="0">
                <a:latin typeface="Arial Black"/>
              </a:rPr>
              <a:t>An Environmental and Socio-economic Case Study</a:t>
            </a:r>
          </a:p>
          <a:p>
            <a:r>
              <a:rPr lang="en-GB" dirty="0">
                <a:latin typeface="Arial Black"/>
              </a:rPr>
              <a:t>     </a:t>
            </a:r>
            <a:r>
              <a:rPr lang="en-GB" sz="1400" dirty="0">
                <a:latin typeface="Arial Black"/>
              </a:rPr>
              <a:t>Silt Traps on the River Wensum, Norfolk</a:t>
            </a:r>
            <a:r>
              <a:rPr lang="en-GB" dirty="0">
                <a:latin typeface="Arial Black"/>
              </a:rPr>
              <a:t> </a:t>
            </a:r>
            <a:endParaRPr lang="en-GB" sz="2400" dirty="0">
              <a:latin typeface="Arial Black"/>
            </a:endParaRPr>
          </a:p>
        </p:txBody>
      </p:sp>
      <p:sp>
        <p:nvSpPr>
          <p:cNvPr id="17" name="TextBox 16"/>
          <p:cNvSpPr txBox="1"/>
          <p:nvPr/>
        </p:nvSpPr>
        <p:spPr>
          <a:xfrm>
            <a:off x="3627860" y="4667365"/>
            <a:ext cx="3121200"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100" b="1" dirty="0"/>
              <a:t>Salle Estate, Norfolk</a:t>
            </a:r>
            <a:endParaRPr lang="en-US" sz="1100" dirty="0"/>
          </a:p>
          <a:p>
            <a:pPr marL="171450" indent="-171450">
              <a:buFont typeface="Wingdings" charset="2"/>
              <a:buChar char="u"/>
            </a:pPr>
            <a:r>
              <a:rPr lang="en-US" sz="1050" dirty="0"/>
              <a:t>Size: </a:t>
            </a:r>
            <a:r>
              <a:rPr lang="en-US" sz="1050" dirty="0" smtClean="0"/>
              <a:t>2,000 </a:t>
            </a:r>
            <a:r>
              <a:rPr lang="en-US" sz="1050" dirty="0"/>
              <a:t>hectares</a:t>
            </a:r>
          </a:p>
          <a:p>
            <a:pPr marL="171450" indent="-171450">
              <a:buFont typeface="Wingdings" charset="2"/>
              <a:buChar char="u"/>
            </a:pPr>
            <a:r>
              <a:rPr lang="en-US" sz="1050" dirty="0"/>
              <a:t>Crops: Combination of winter and spring-sown cereals, oilseed rape, sugar beet and peas/beans grown on a seven-year rotation</a:t>
            </a:r>
          </a:p>
          <a:p>
            <a:pPr marL="171450" indent="-171450">
              <a:buFont typeface="Wingdings" charset="2"/>
              <a:buChar char="u"/>
            </a:pPr>
            <a:r>
              <a:rPr lang="en-US" sz="1050" dirty="0"/>
              <a:t>Catchment: Wensum</a:t>
            </a:r>
          </a:p>
          <a:p>
            <a:pPr marL="171450" indent="-171450">
              <a:buFont typeface="Wingdings" charset="2"/>
              <a:buChar char="u"/>
            </a:pPr>
            <a:r>
              <a:rPr lang="en-US" sz="1050" dirty="0"/>
              <a:t>Sub-catchment: </a:t>
            </a:r>
            <a:r>
              <a:rPr lang="en-US" sz="1050" dirty="0" err="1"/>
              <a:t>Blackwater</a:t>
            </a:r>
            <a:r>
              <a:rPr lang="en-US" sz="1050" dirty="0"/>
              <a:t> </a:t>
            </a:r>
          </a:p>
          <a:p>
            <a:pPr marL="171450" indent="-171450">
              <a:buFont typeface="Wingdings" charset="2"/>
              <a:buChar char="u"/>
            </a:pPr>
            <a:r>
              <a:rPr lang="en-US" sz="1050" dirty="0"/>
              <a:t>Topography: Some long, gentle slopes</a:t>
            </a:r>
          </a:p>
          <a:p>
            <a:pPr marL="171450" indent="-171450">
              <a:buFont typeface="Wingdings" charset="2"/>
              <a:buChar char="u"/>
            </a:pPr>
            <a:r>
              <a:rPr lang="en-US" sz="1050" dirty="0"/>
              <a:t>Soil: Varies from light sandy loam to boulder clay</a:t>
            </a:r>
          </a:p>
        </p:txBody>
      </p:sp>
      <p:sp>
        <p:nvSpPr>
          <p:cNvPr id="7" name="TextBox 6"/>
          <p:cNvSpPr txBox="1"/>
          <p:nvPr/>
        </p:nvSpPr>
        <p:spPr>
          <a:xfrm>
            <a:off x="155221" y="1281511"/>
            <a:ext cx="3121200" cy="3493264"/>
          </a:xfrm>
          <a:prstGeom prst="rect">
            <a:avLst/>
          </a:prstGeom>
          <a:noFill/>
        </p:spPr>
        <p:txBody>
          <a:bodyPr wrap="square" rtlCol="0">
            <a:spAutoFit/>
          </a:bodyPr>
          <a:lstStyle/>
          <a:p>
            <a:pPr marL="228600" indent="-228600">
              <a:buAutoNum type="arabicPeriod"/>
            </a:pPr>
            <a:r>
              <a:rPr lang="en-US" sz="1200" b="1" dirty="0"/>
              <a:t>Introduction</a:t>
            </a:r>
          </a:p>
          <a:p>
            <a:r>
              <a:rPr lang="en-US" sz="1100" dirty="0"/>
              <a:t>Run-off had been occurring from damaged road verges, eroded field entrances and agricultural topsoil from a sugar beet pad, at the Salle Estate located in the River Wensum catchment (Figure 1). The suspended sediment was running along a </a:t>
            </a:r>
            <a:r>
              <a:rPr lang="en-US" sz="1100" dirty="0" err="1"/>
              <a:t>metalled</a:t>
            </a:r>
            <a:r>
              <a:rPr lang="en-US" sz="1100" dirty="0"/>
              <a:t> road and flowing into the Blackwater </a:t>
            </a:r>
            <a:r>
              <a:rPr lang="en-US" sz="1100" dirty="0" smtClean="0"/>
              <a:t>Drain (</a:t>
            </a:r>
            <a:r>
              <a:rPr lang="en-US" sz="1100" dirty="0"/>
              <a:t>Figure 2), which feeds the River Wensum and ultimately the Broads National </a:t>
            </a:r>
            <a:r>
              <a:rPr lang="en-US" sz="1100" dirty="0" smtClean="0"/>
              <a:t>Park. </a:t>
            </a:r>
            <a:endParaRPr lang="en-US" sz="1100" dirty="0"/>
          </a:p>
          <a:p>
            <a:endParaRPr lang="en-US" sz="1100" dirty="0"/>
          </a:p>
          <a:p>
            <a:r>
              <a:rPr lang="en-US" sz="1100" dirty="0"/>
              <a:t>The farmer had been aware of run-off issues occurring, and had already carried out important steps to trap the sediment and associated phosphorus and nitrogen on the farmland e.g. hedge improvement, rainwater harvesting and gateway relocation. However, since run-off had continued to occur, it was clear that intervention on a larger scale was required to intercept and reduce suspended sediment inputs to surface waters.</a:t>
            </a:r>
          </a:p>
        </p:txBody>
      </p:sp>
      <p:sp>
        <p:nvSpPr>
          <p:cNvPr id="8" name="TextBox 7"/>
          <p:cNvSpPr txBox="1"/>
          <p:nvPr/>
        </p:nvSpPr>
        <p:spPr>
          <a:xfrm>
            <a:off x="3629621" y="4103562"/>
            <a:ext cx="3096711" cy="400110"/>
          </a:xfrm>
          <a:prstGeom prst="rect">
            <a:avLst/>
          </a:prstGeom>
          <a:noFill/>
        </p:spPr>
        <p:txBody>
          <a:bodyPr wrap="square" rtlCol="0">
            <a:spAutoFit/>
          </a:bodyPr>
          <a:lstStyle/>
          <a:p>
            <a:pPr algn="ctr"/>
            <a:r>
              <a:rPr lang="en-US" sz="1000" dirty="0"/>
              <a:t>Figure 1. River Wensum catchment and Salle Estate location.</a:t>
            </a:r>
          </a:p>
        </p:txBody>
      </p:sp>
      <p:sp>
        <p:nvSpPr>
          <p:cNvPr id="35" name="TextBox 34"/>
          <p:cNvSpPr txBox="1"/>
          <p:nvPr/>
        </p:nvSpPr>
        <p:spPr>
          <a:xfrm>
            <a:off x="178295" y="5027389"/>
            <a:ext cx="3121200" cy="40523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oAutofit/>
          </a:bodyPr>
          <a:lstStyle/>
          <a:p>
            <a:r>
              <a:rPr lang="en-US" sz="1100" b="1" dirty="0">
                <a:solidFill>
                  <a:schemeClr val="bg1"/>
                </a:solidFill>
              </a:rPr>
              <a:t>The Wensum catchment and Blackwater sub-catchment</a:t>
            </a:r>
          </a:p>
          <a:p>
            <a:r>
              <a:rPr lang="en-US" sz="1050" dirty="0">
                <a:solidFill>
                  <a:schemeClr val="bg1"/>
                </a:solidFill>
              </a:rPr>
              <a:t>The River Wensum is a lowland chalk-fed river in Norfolk, which has been designated as a Special Area of Conservation (SAC) and a Site of Special Scientific Interest (SSSI). The river provides a habitat for rare and diverse wildlife such as brook lamprey, brown trout, whorl snail and white-clawed crayfish. In total, the Wensum drains a catchment area of 593km</a:t>
            </a:r>
            <a:r>
              <a:rPr lang="en-US" sz="1050" baseline="30000" dirty="0">
                <a:solidFill>
                  <a:schemeClr val="bg1"/>
                </a:solidFill>
              </a:rPr>
              <a:t>3</a:t>
            </a:r>
            <a:r>
              <a:rPr lang="en-US" sz="1050" dirty="0">
                <a:solidFill>
                  <a:schemeClr val="bg1"/>
                </a:solidFill>
              </a:rPr>
              <a:t>.</a:t>
            </a:r>
          </a:p>
          <a:p>
            <a:endParaRPr lang="en-US" sz="1050" baseline="30000" dirty="0">
              <a:solidFill>
                <a:schemeClr val="bg1"/>
              </a:solidFill>
            </a:endParaRPr>
          </a:p>
          <a:p>
            <a:r>
              <a:rPr lang="en-US" sz="1050" dirty="0">
                <a:solidFill>
                  <a:schemeClr val="bg1"/>
                </a:solidFill>
              </a:rPr>
              <a:t>The organic carbon content of arable field soils in the Blackwater, a </a:t>
            </a:r>
            <a:r>
              <a:rPr lang="en-GB" sz="1050" dirty="0">
                <a:solidFill>
                  <a:schemeClr val="bg1"/>
                </a:solidFill>
              </a:rPr>
              <a:t>20km</a:t>
            </a:r>
            <a:r>
              <a:rPr lang="en-GB" sz="1050" baseline="30000" dirty="0">
                <a:solidFill>
                  <a:schemeClr val="bg1"/>
                </a:solidFill>
              </a:rPr>
              <a:t>2 </a:t>
            </a:r>
            <a:r>
              <a:rPr lang="en-US" sz="1050" dirty="0">
                <a:solidFill>
                  <a:schemeClr val="bg1"/>
                </a:solidFill>
              </a:rPr>
              <a:t>agricultural sub-catchment of the Wensum, is very low </a:t>
            </a:r>
            <a:r>
              <a:rPr lang="fr-FR" sz="1050" dirty="0">
                <a:solidFill>
                  <a:schemeClr val="bg1"/>
                </a:solidFill>
              </a:rPr>
              <a:t>(</a:t>
            </a:r>
            <a:r>
              <a:rPr lang="fr-FR" sz="1050" dirty="0" err="1">
                <a:solidFill>
                  <a:schemeClr val="bg1"/>
                </a:solidFill>
              </a:rPr>
              <a:t>median</a:t>
            </a:r>
            <a:r>
              <a:rPr lang="fr-FR" sz="1050" dirty="0">
                <a:solidFill>
                  <a:schemeClr val="bg1"/>
                </a:solidFill>
              </a:rPr>
              <a:t> 1.4% </a:t>
            </a:r>
            <a:r>
              <a:rPr lang="fr-FR" sz="1050" dirty="0" err="1">
                <a:solidFill>
                  <a:schemeClr val="bg1"/>
                </a:solidFill>
              </a:rPr>
              <a:t>soil</a:t>
            </a:r>
            <a:r>
              <a:rPr lang="fr-FR" sz="1050" dirty="0">
                <a:solidFill>
                  <a:schemeClr val="bg1"/>
                </a:solidFill>
              </a:rPr>
              <a:t> organic </a:t>
            </a:r>
            <a:r>
              <a:rPr lang="fr-FR" sz="1050" dirty="0" err="1">
                <a:solidFill>
                  <a:schemeClr val="bg1"/>
                </a:solidFill>
              </a:rPr>
              <a:t>carbon</a:t>
            </a:r>
            <a:r>
              <a:rPr lang="fr-FR" sz="1050" dirty="0">
                <a:solidFill>
                  <a:schemeClr val="bg1"/>
                </a:solidFill>
              </a:rPr>
              <a:t> (SOC) content, </a:t>
            </a:r>
            <a:r>
              <a:rPr lang="fr-FR" sz="1050" i="1" dirty="0">
                <a:solidFill>
                  <a:schemeClr val="bg1"/>
                </a:solidFill>
              </a:rPr>
              <a:t>Rawlins et al</a:t>
            </a:r>
            <a:r>
              <a:rPr lang="fr-FR" sz="1050" dirty="0">
                <a:solidFill>
                  <a:schemeClr val="bg1"/>
                </a:solidFill>
              </a:rPr>
              <a:t>., 2013). </a:t>
            </a:r>
            <a:r>
              <a:rPr lang="fr-FR" sz="1050" dirty="0" err="1">
                <a:solidFill>
                  <a:schemeClr val="bg1"/>
                </a:solidFill>
              </a:rPr>
              <a:t>Therefore</a:t>
            </a:r>
            <a:r>
              <a:rPr lang="fr-FR" sz="1050" dirty="0">
                <a:solidFill>
                  <a:schemeClr val="bg1"/>
                </a:solidFill>
              </a:rPr>
              <a:t>, the </a:t>
            </a:r>
            <a:r>
              <a:rPr lang="fr-FR" sz="1050" dirty="0" err="1">
                <a:solidFill>
                  <a:schemeClr val="bg1"/>
                </a:solidFill>
              </a:rPr>
              <a:t>stability</a:t>
            </a:r>
            <a:r>
              <a:rPr lang="fr-FR" sz="1050" dirty="0">
                <a:solidFill>
                  <a:schemeClr val="bg1"/>
                </a:solidFill>
              </a:rPr>
              <a:t> of the </a:t>
            </a:r>
            <a:r>
              <a:rPr lang="fr-FR" sz="1050" dirty="0" err="1">
                <a:solidFill>
                  <a:schemeClr val="bg1"/>
                </a:solidFill>
              </a:rPr>
              <a:t>soil</a:t>
            </a:r>
            <a:r>
              <a:rPr lang="fr-FR" sz="1050" dirty="0">
                <a:solidFill>
                  <a:schemeClr val="bg1"/>
                </a:solidFill>
              </a:rPr>
              <a:t> structure is </a:t>
            </a:r>
            <a:r>
              <a:rPr lang="fr-FR" sz="1050" dirty="0" err="1">
                <a:solidFill>
                  <a:schemeClr val="bg1"/>
                </a:solidFill>
              </a:rPr>
              <a:t>impaired</a:t>
            </a:r>
            <a:r>
              <a:rPr lang="fr-FR" sz="1050" dirty="0">
                <a:solidFill>
                  <a:schemeClr val="bg1"/>
                </a:solidFill>
              </a:rPr>
              <a:t>, </a:t>
            </a:r>
            <a:r>
              <a:rPr lang="fr-FR" sz="1050" dirty="0" err="1">
                <a:solidFill>
                  <a:schemeClr val="bg1"/>
                </a:solidFill>
              </a:rPr>
              <a:t>which</a:t>
            </a:r>
            <a:r>
              <a:rPr lang="fr-FR" sz="1050" dirty="0">
                <a:solidFill>
                  <a:schemeClr val="bg1"/>
                </a:solidFill>
              </a:rPr>
              <a:t> can </a:t>
            </a:r>
            <a:r>
              <a:rPr lang="fr-FR" sz="1050" dirty="0" err="1">
                <a:solidFill>
                  <a:schemeClr val="bg1"/>
                </a:solidFill>
              </a:rPr>
              <a:t>result</a:t>
            </a:r>
            <a:r>
              <a:rPr lang="fr-FR" sz="1050" dirty="0">
                <a:solidFill>
                  <a:schemeClr val="bg1"/>
                </a:solidFill>
              </a:rPr>
              <a:t> in a high </a:t>
            </a:r>
            <a:r>
              <a:rPr lang="fr-FR" sz="1050" dirty="0" err="1">
                <a:solidFill>
                  <a:schemeClr val="bg1"/>
                </a:solidFill>
              </a:rPr>
              <a:t>level</a:t>
            </a:r>
            <a:r>
              <a:rPr lang="fr-FR" sz="1050" dirty="0">
                <a:solidFill>
                  <a:schemeClr val="bg1"/>
                </a:solidFill>
              </a:rPr>
              <a:t> of </a:t>
            </a:r>
            <a:r>
              <a:rPr lang="fr-FR" sz="1050" dirty="0" err="1">
                <a:solidFill>
                  <a:schemeClr val="bg1"/>
                </a:solidFill>
              </a:rPr>
              <a:t>soil</a:t>
            </a:r>
            <a:r>
              <a:rPr lang="fr-FR" sz="1050" dirty="0">
                <a:solidFill>
                  <a:schemeClr val="bg1"/>
                </a:solidFill>
              </a:rPr>
              <a:t> erosion and a </a:t>
            </a:r>
            <a:r>
              <a:rPr lang="fr-FR" sz="1050" dirty="0" err="1">
                <a:solidFill>
                  <a:schemeClr val="bg1"/>
                </a:solidFill>
              </a:rPr>
              <a:t>susceptibility</a:t>
            </a:r>
            <a:r>
              <a:rPr lang="fr-FR" sz="1050" dirty="0">
                <a:solidFill>
                  <a:schemeClr val="bg1"/>
                </a:solidFill>
              </a:rPr>
              <a:t> to weathering.</a:t>
            </a:r>
          </a:p>
          <a:p>
            <a:endParaRPr lang="fr-FR" sz="1050" dirty="0">
              <a:solidFill>
                <a:schemeClr val="bg1"/>
              </a:solidFill>
            </a:endParaRPr>
          </a:p>
          <a:p>
            <a:r>
              <a:rPr lang="fr-FR" sz="1050" dirty="0" err="1">
                <a:solidFill>
                  <a:schemeClr val="bg1"/>
                </a:solidFill>
              </a:rPr>
              <a:t>Additionally</a:t>
            </a:r>
            <a:r>
              <a:rPr lang="fr-FR" sz="1050" dirty="0">
                <a:solidFill>
                  <a:schemeClr val="bg1"/>
                </a:solidFill>
              </a:rPr>
              <a:t>, the </a:t>
            </a:r>
            <a:r>
              <a:rPr lang="fr-FR" sz="1050" dirty="0" err="1">
                <a:solidFill>
                  <a:schemeClr val="bg1"/>
                </a:solidFill>
              </a:rPr>
              <a:t>wider</a:t>
            </a:r>
            <a:r>
              <a:rPr lang="fr-FR" sz="1050" dirty="0">
                <a:solidFill>
                  <a:schemeClr val="bg1"/>
                </a:solidFill>
              </a:rPr>
              <a:t> </a:t>
            </a:r>
            <a:r>
              <a:rPr lang="fr-FR" sz="1050" dirty="0" err="1">
                <a:solidFill>
                  <a:schemeClr val="bg1"/>
                </a:solidFill>
              </a:rPr>
              <a:t>catchment</a:t>
            </a:r>
            <a:r>
              <a:rPr lang="fr-FR" sz="1050" dirty="0">
                <a:solidFill>
                  <a:schemeClr val="bg1"/>
                </a:solidFill>
              </a:rPr>
              <a:t> has been </a:t>
            </a:r>
            <a:r>
              <a:rPr lang="fr-FR" sz="1050" dirty="0" err="1">
                <a:solidFill>
                  <a:schemeClr val="bg1"/>
                </a:solidFill>
              </a:rPr>
              <a:t>designated</a:t>
            </a:r>
            <a:r>
              <a:rPr lang="fr-FR" sz="1050" dirty="0">
                <a:solidFill>
                  <a:schemeClr val="bg1"/>
                </a:solidFill>
              </a:rPr>
              <a:t> as a Water </a:t>
            </a:r>
            <a:r>
              <a:rPr lang="fr-FR" sz="1050" dirty="0" err="1">
                <a:solidFill>
                  <a:schemeClr val="bg1"/>
                </a:solidFill>
              </a:rPr>
              <a:t>Safeguard</a:t>
            </a:r>
            <a:r>
              <a:rPr lang="fr-FR" sz="1050" dirty="0">
                <a:solidFill>
                  <a:schemeClr val="bg1"/>
                </a:solidFill>
              </a:rPr>
              <a:t> Zone (WSZ) due to the importance of </a:t>
            </a:r>
            <a:r>
              <a:rPr lang="fr-FR" sz="1050" dirty="0" err="1">
                <a:solidFill>
                  <a:schemeClr val="bg1"/>
                </a:solidFill>
              </a:rPr>
              <a:t>underlying</a:t>
            </a:r>
            <a:r>
              <a:rPr lang="fr-FR" sz="1050" dirty="0">
                <a:solidFill>
                  <a:schemeClr val="bg1"/>
                </a:solidFill>
              </a:rPr>
              <a:t> </a:t>
            </a:r>
            <a:r>
              <a:rPr lang="fr-FR" sz="1050" dirty="0" err="1">
                <a:solidFill>
                  <a:schemeClr val="bg1"/>
                </a:solidFill>
              </a:rPr>
              <a:t>aquifers</a:t>
            </a:r>
            <a:r>
              <a:rPr lang="fr-FR" sz="1050" dirty="0">
                <a:solidFill>
                  <a:schemeClr val="bg1"/>
                </a:solidFill>
              </a:rPr>
              <a:t> for </a:t>
            </a:r>
            <a:r>
              <a:rPr lang="fr-FR" sz="1050" dirty="0" err="1">
                <a:solidFill>
                  <a:schemeClr val="bg1"/>
                </a:solidFill>
              </a:rPr>
              <a:t>supplying</a:t>
            </a:r>
            <a:r>
              <a:rPr lang="fr-FR" sz="1050" dirty="0">
                <a:solidFill>
                  <a:schemeClr val="bg1"/>
                </a:solidFill>
              </a:rPr>
              <a:t> </a:t>
            </a:r>
            <a:r>
              <a:rPr lang="fr-FR" sz="1050" dirty="0" err="1">
                <a:solidFill>
                  <a:schemeClr val="bg1"/>
                </a:solidFill>
              </a:rPr>
              <a:t>drinking</a:t>
            </a:r>
            <a:r>
              <a:rPr lang="fr-FR" sz="1050" dirty="0">
                <a:solidFill>
                  <a:schemeClr val="bg1"/>
                </a:solidFill>
              </a:rPr>
              <a:t> water to local </a:t>
            </a:r>
            <a:r>
              <a:rPr lang="fr-FR" sz="1050" dirty="0" err="1">
                <a:solidFill>
                  <a:schemeClr val="bg1"/>
                </a:solidFill>
              </a:rPr>
              <a:t>communities</a:t>
            </a:r>
            <a:r>
              <a:rPr lang="fr-FR" sz="1050" dirty="0">
                <a:solidFill>
                  <a:schemeClr val="bg1"/>
                </a:solidFill>
              </a:rPr>
              <a:t> (Collins </a:t>
            </a:r>
            <a:r>
              <a:rPr lang="fr-FR" sz="1050" i="1" dirty="0">
                <a:solidFill>
                  <a:schemeClr val="bg1"/>
                </a:solidFill>
              </a:rPr>
              <a:t>et al</a:t>
            </a:r>
            <a:r>
              <a:rPr lang="fr-FR" sz="1050" dirty="0">
                <a:solidFill>
                  <a:schemeClr val="bg1"/>
                </a:solidFill>
              </a:rPr>
              <a:t>., 2013). As a </a:t>
            </a:r>
            <a:r>
              <a:rPr lang="fr-FR" sz="1050" dirty="0" err="1">
                <a:solidFill>
                  <a:schemeClr val="bg1"/>
                </a:solidFill>
              </a:rPr>
              <a:t>result</a:t>
            </a:r>
            <a:r>
              <a:rPr lang="fr-FR" sz="1050" dirty="0">
                <a:solidFill>
                  <a:schemeClr val="bg1"/>
                </a:solidFill>
              </a:rPr>
              <a:t> of </a:t>
            </a:r>
            <a:r>
              <a:rPr lang="fr-FR" sz="1050" dirty="0" err="1">
                <a:solidFill>
                  <a:schemeClr val="bg1"/>
                </a:solidFill>
              </a:rPr>
              <a:t>these</a:t>
            </a:r>
            <a:r>
              <a:rPr lang="fr-FR" sz="1050" dirty="0">
                <a:solidFill>
                  <a:schemeClr val="bg1"/>
                </a:solidFill>
              </a:rPr>
              <a:t> </a:t>
            </a:r>
            <a:r>
              <a:rPr lang="fr-FR" sz="1050" dirty="0" err="1">
                <a:solidFill>
                  <a:schemeClr val="bg1"/>
                </a:solidFill>
              </a:rPr>
              <a:t>circumstances</a:t>
            </a:r>
            <a:r>
              <a:rPr lang="fr-FR" sz="1050" dirty="0">
                <a:solidFill>
                  <a:schemeClr val="bg1"/>
                </a:solidFill>
              </a:rPr>
              <a:t>, </a:t>
            </a:r>
            <a:r>
              <a:rPr lang="fr-FR" sz="1050" dirty="0" err="1">
                <a:solidFill>
                  <a:schemeClr val="bg1"/>
                </a:solidFill>
              </a:rPr>
              <a:t>reducing</a:t>
            </a:r>
            <a:r>
              <a:rPr lang="fr-FR" sz="1050" dirty="0">
                <a:solidFill>
                  <a:schemeClr val="bg1"/>
                </a:solidFill>
              </a:rPr>
              <a:t> diffuse agricultural pollution is vital </a:t>
            </a:r>
            <a:r>
              <a:rPr lang="fr-FR" sz="1050" dirty="0" err="1">
                <a:solidFill>
                  <a:schemeClr val="bg1"/>
                </a:solidFill>
              </a:rPr>
              <a:t>within</a:t>
            </a:r>
            <a:r>
              <a:rPr lang="fr-FR" sz="1050" dirty="0">
                <a:solidFill>
                  <a:schemeClr val="bg1"/>
                </a:solidFill>
              </a:rPr>
              <a:t> </a:t>
            </a:r>
            <a:r>
              <a:rPr lang="fr-FR" sz="1050" dirty="0" err="1">
                <a:solidFill>
                  <a:schemeClr val="bg1"/>
                </a:solidFill>
              </a:rPr>
              <a:t>this</a:t>
            </a:r>
            <a:r>
              <a:rPr lang="fr-FR" sz="1050" dirty="0">
                <a:solidFill>
                  <a:schemeClr val="bg1"/>
                </a:solidFill>
              </a:rPr>
              <a:t> </a:t>
            </a:r>
            <a:r>
              <a:rPr lang="fr-FR" sz="1050" dirty="0" err="1">
                <a:solidFill>
                  <a:schemeClr val="bg1"/>
                </a:solidFill>
              </a:rPr>
              <a:t>catchment</a:t>
            </a:r>
            <a:r>
              <a:rPr lang="fr-FR" sz="1050" dirty="0">
                <a:solidFill>
                  <a:schemeClr val="bg1"/>
                </a:solidFill>
              </a:rPr>
              <a:t>.</a:t>
            </a:r>
            <a:endParaRPr lang="en-US" sz="1050" dirty="0">
              <a:solidFill>
                <a:schemeClr val="bg1"/>
              </a:solidFill>
            </a:endParaRPr>
          </a:p>
        </p:txBody>
      </p:sp>
      <p:sp>
        <p:nvSpPr>
          <p:cNvPr id="29" name="TextBox 28"/>
          <p:cNvSpPr txBox="1"/>
          <p:nvPr/>
        </p:nvSpPr>
        <p:spPr>
          <a:xfrm>
            <a:off x="4072571" y="8979960"/>
            <a:ext cx="2235989" cy="246221"/>
          </a:xfrm>
          <a:prstGeom prst="rect">
            <a:avLst/>
          </a:prstGeom>
          <a:noFill/>
        </p:spPr>
        <p:txBody>
          <a:bodyPr wrap="square" rtlCol="0">
            <a:spAutoFit/>
          </a:bodyPr>
          <a:lstStyle/>
          <a:p>
            <a:pPr algn="ctr"/>
            <a:r>
              <a:rPr lang="en-US" sz="1000" dirty="0"/>
              <a:t>Figure 2. Blackwater Drain.</a:t>
            </a:r>
          </a:p>
        </p:txBody>
      </p:sp>
      <p:pic>
        <p:nvPicPr>
          <p:cNvPr id="3" name="Picture 2" descr="Salle.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904688" y="236220"/>
            <a:ext cx="931604" cy="1139208"/>
          </a:xfrm>
          <a:prstGeom prst="ellipse">
            <a:avLst/>
          </a:prstGeom>
          <a:ln/>
        </p:spPr>
        <p:style>
          <a:lnRef idx="2">
            <a:schemeClr val="accent1">
              <a:shade val="50000"/>
            </a:schemeClr>
          </a:lnRef>
          <a:fillRef idx="1">
            <a:schemeClr val="accent1"/>
          </a:fillRef>
          <a:effectRef idx="0">
            <a:schemeClr val="accent1"/>
          </a:effectRef>
          <a:fontRef idx="minor">
            <a:schemeClr val="lt1"/>
          </a:fontRef>
        </p:style>
      </p:pic>
      <p:pic>
        <p:nvPicPr>
          <p:cNvPr id="18" name="Picture 17" descr="20150730_111935 copy.jpg"/>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7776" b="11394"/>
          <a:stretch/>
        </p:blipFill>
        <p:spPr>
          <a:xfrm>
            <a:off x="4233687" y="6449265"/>
            <a:ext cx="1913759" cy="2487138"/>
          </a:xfrm>
          <a:prstGeom prst="ellipse">
            <a:avLst/>
          </a:prstGeom>
          <a:solidFill>
            <a:srgbClr val="176B84"/>
          </a:solidFill>
          <a:ln>
            <a:solidFill>
              <a:srgbClr val="176B84"/>
            </a:solidFill>
          </a:ln>
          <a:effectLst/>
        </p:spPr>
      </p:pic>
      <p:pic>
        <p:nvPicPr>
          <p:cNvPr id="34" name="Picture 33" descr="14683_NorfolkRiversLogoMas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455375" cy="360000"/>
          </a:xfrm>
          <a:prstGeom prst="rect">
            <a:avLst/>
          </a:prstGeom>
        </p:spPr>
      </p:pic>
      <p:pic>
        <p:nvPicPr>
          <p:cNvPr id="40" name="Picture 39" descr="addressing-the-challenges-improving-our-wetlands-andrea-kelly-broads-authority-senior-ecologist-20-638.jpg"/>
          <p:cNvPicPr>
            <a:picLocks noChangeAspect="1"/>
          </p:cNvPicPr>
          <p:nvPr/>
        </p:nvPicPr>
        <p:blipFill rotWithShape="1">
          <a:blip r:embed="rId7">
            <a:extLst>
              <a:ext uri="{28A0092B-C50C-407E-A947-70E740481C1C}">
                <a14:useLocalDpi xmlns:a14="http://schemas.microsoft.com/office/drawing/2010/main" val="0"/>
              </a:ext>
            </a:extLst>
          </a:blip>
          <a:srcRect l="69074" b="64852"/>
          <a:stretch/>
        </p:blipFill>
        <p:spPr>
          <a:xfrm>
            <a:off x="0" y="468352"/>
            <a:ext cx="455375" cy="455375"/>
          </a:xfrm>
          <a:prstGeom prst="rect">
            <a:avLst/>
          </a:prstGeom>
        </p:spPr>
      </p:pic>
      <p:grpSp>
        <p:nvGrpSpPr>
          <p:cNvPr id="12" name="Group 11"/>
          <p:cNvGrpSpPr/>
          <p:nvPr/>
        </p:nvGrpSpPr>
        <p:grpSpPr>
          <a:xfrm>
            <a:off x="29719" y="9501308"/>
            <a:ext cx="6810281" cy="366448"/>
            <a:chOff x="29797" y="9501165"/>
            <a:chExt cx="6828203" cy="374795"/>
          </a:xfrm>
        </p:grpSpPr>
        <p:pic>
          <p:nvPicPr>
            <p:cNvPr id="36" name="Picture 35" descr="WSF 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301" y="9503659"/>
              <a:ext cx="970507" cy="368200"/>
            </a:xfrm>
            <a:prstGeom prst="rect">
              <a:avLst/>
            </a:prstGeom>
          </p:spPr>
        </p:pic>
        <p:pic>
          <p:nvPicPr>
            <p:cNvPr id="38" name="Picture 37" descr="WWF.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21480" y="9503659"/>
              <a:ext cx="303031" cy="359999"/>
            </a:xfrm>
            <a:prstGeom prst="rect">
              <a:avLst/>
            </a:prstGeom>
          </p:spPr>
        </p:pic>
        <p:pic>
          <p:nvPicPr>
            <p:cNvPr id="39" name="Picture 38" descr="coca cola.png"/>
            <p:cNvPicPr>
              <a:picLocks noChangeAspect="1"/>
            </p:cNvPicPr>
            <p:nvPr/>
          </p:nvPicPr>
          <p:blipFill rotWithShape="1">
            <a:blip r:embed="rId10">
              <a:extLst>
                <a:ext uri="{28A0092B-C50C-407E-A947-70E740481C1C}">
                  <a14:useLocalDpi xmlns:a14="http://schemas.microsoft.com/office/drawing/2010/main" val="0"/>
                </a:ext>
              </a:extLst>
            </a:blip>
            <a:srcRect l="6595" t="31852" r="1933" b="34315"/>
            <a:stretch/>
          </p:blipFill>
          <p:spPr>
            <a:xfrm>
              <a:off x="4574985" y="9515960"/>
              <a:ext cx="1231165" cy="360000"/>
            </a:xfrm>
            <a:prstGeom prst="rect">
              <a:avLst/>
            </a:prstGeom>
          </p:spPr>
        </p:pic>
        <p:pic>
          <p:nvPicPr>
            <p:cNvPr id="41" name="Picture 40" descr="CCEP_LOGO_COKE_RED.jpg"/>
            <p:cNvPicPr>
              <a:picLocks/>
            </p:cNvPicPr>
            <p:nvPr/>
          </p:nvPicPr>
          <p:blipFill>
            <a:blip r:embed="rId11">
              <a:extLst>
                <a:ext uri="{28A0092B-C50C-407E-A947-70E740481C1C}">
                  <a14:useLocalDpi xmlns:a14="http://schemas.microsoft.com/office/drawing/2010/main" val="0"/>
                </a:ext>
              </a:extLst>
            </a:blip>
            <a:stretch>
              <a:fillRect/>
            </a:stretch>
          </p:blipFill>
          <p:spPr>
            <a:xfrm>
              <a:off x="5806150" y="9515960"/>
              <a:ext cx="1051850" cy="326528"/>
            </a:xfrm>
            <a:prstGeom prst="rect">
              <a:avLst/>
            </a:prstGeom>
          </p:spPr>
        </p:pic>
        <p:pic>
          <p:nvPicPr>
            <p:cNvPr id="2" name="Picture 1" descr="broads authority log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797" y="9501165"/>
              <a:ext cx="368200" cy="368200"/>
            </a:xfrm>
            <a:prstGeom prst="rect">
              <a:avLst/>
            </a:prstGeom>
          </p:spPr>
        </p:pic>
        <p:pic>
          <p:nvPicPr>
            <p:cNvPr id="4" name="Picture 3" descr="Environment-Agency-Logo1.jpg"/>
            <p:cNvPicPr>
              <a:picLocks noChangeAspect="1"/>
            </p:cNvPicPr>
            <p:nvPr/>
          </p:nvPicPr>
          <p:blipFill rotWithShape="1">
            <a:blip r:embed="rId13">
              <a:extLst>
                <a:ext uri="{28A0092B-C50C-407E-A947-70E740481C1C}">
                  <a14:useLocalDpi xmlns:a14="http://schemas.microsoft.com/office/drawing/2010/main" val="0"/>
                </a:ext>
              </a:extLst>
            </a:blip>
            <a:srcRect l="7244" t="1" b="4555"/>
            <a:stretch/>
          </p:blipFill>
          <p:spPr>
            <a:xfrm>
              <a:off x="1875578" y="9503659"/>
              <a:ext cx="888329" cy="368200"/>
            </a:xfrm>
            <a:prstGeom prst="rect">
              <a:avLst/>
            </a:prstGeom>
          </p:spPr>
        </p:pic>
        <p:pic>
          <p:nvPicPr>
            <p:cNvPr id="5" name="Picture 4" descr="Screen Shot 2017-06-13 at 09.52.37.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42991" y="9515960"/>
              <a:ext cx="503353" cy="360000"/>
            </a:xfrm>
            <a:prstGeom prst="rect">
              <a:avLst/>
            </a:prstGeom>
          </p:spPr>
        </p:pic>
        <p:pic>
          <p:nvPicPr>
            <p:cNvPr id="6" name="Picture 5" descr="UEA_NEW_BRAND_Magenta.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8342" y="9503659"/>
              <a:ext cx="360000" cy="359999"/>
            </a:xfrm>
            <a:prstGeom prst="rect">
              <a:avLst/>
            </a:prstGeom>
          </p:spPr>
        </p:pic>
        <p:pic>
          <p:nvPicPr>
            <p:cNvPr id="9" name="Picture 8" descr="WaterLIFE.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06659" y="9507759"/>
              <a:ext cx="400928" cy="359999"/>
            </a:xfrm>
            <a:prstGeom prst="rect">
              <a:avLst/>
            </a:prstGeom>
          </p:spPr>
        </p:pic>
        <p:pic>
          <p:nvPicPr>
            <p:cNvPr id="10" name="Picture 9" descr="wensum alliance logo.jpg"/>
            <p:cNvPicPr>
              <a:picLocks/>
            </p:cNvPicPr>
            <p:nvPr/>
          </p:nvPicPr>
          <p:blipFill>
            <a:blip r:embed="rId17">
              <a:extLst>
                <a:ext uri="{28A0092B-C50C-407E-A947-70E740481C1C}">
                  <a14:useLocalDpi xmlns:a14="http://schemas.microsoft.com/office/drawing/2010/main" val="0"/>
                </a:ext>
              </a:extLst>
            </a:blip>
            <a:stretch>
              <a:fillRect/>
            </a:stretch>
          </p:blipFill>
          <p:spPr>
            <a:xfrm>
              <a:off x="431202" y="9507760"/>
              <a:ext cx="360947" cy="368200"/>
            </a:xfrm>
            <a:prstGeom prst="rect">
              <a:avLst/>
            </a:prstGeom>
          </p:spPr>
        </p:pic>
      </p:grpSp>
      <p:grpSp>
        <p:nvGrpSpPr>
          <p:cNvPr id="16" name="Group 15"/>
          <p:cNvGrpSpPr/>
          <p:nvPr/>
        </p:nvGrpSpPr>
        <p:grpSpPr>
          <a:xfrm>
            <a:off x="3629621" y="1481548"/>
            <a:ext cx="3119439" cy="2618668"/>
            <a:chOff x="3410749" y="1413628"/>
            <a:chExt cx="3227543" cy="2761200"/>
          </a:xfrm>
        </p:grpSpPr>
        <p:pic>
          <p:nvPicPr>
            <p:cNvPr id="28" name="Picture 17" descr="E:\PhD\Maps of sites\Blackwater Sub-catchment\Diel Cycles Map Colour VersionL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10749" y="1413628"/>
              <a:ext cx="3227543" cy="276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648549" y="3863019"/>
              <a:ext cx="534199" cy="178491"/>
            </a:xfrm>
            <a:prstGeom prst="rect">
              <a:avLst/>
            </a:prstGeom>
            <a:noFill/>
          </p:spPr>
          <p:txBody>
            <a:bodyPr wrap="square" rtlCol="0">
              <a:spAutoFit/>
            </a:bodyPr>
            <a:lstStyle/>
            <a:p>
              <a:r>
                <a:rPr lang="en-US" sz="500" dirty="0">
                  <a:cs typeface="Arial"/>
                </a:rPr>
                <a:t>Salle Estate</a:t>
              </a:r>
            </a:p>
          </p:txBody>
        </p:sp>
        <p:sp>
          <p:nvSpPr>
            <p:cNvPr id="43" name="6-Point Star 42"/>
            <p:cNvSpPr>
              <a:spLocks noChangeAspect="1"/>
            </p:cNvSpPr>
            <p:nvPr/>
          </p:nvSpPr>
          <p:spPr>
            <a:xfrm>
              <a:off x="4940299" y="2836431"/>
              <a:ext cx="92176" cy="115200"/>
            </a:xfrm>
            <a:prstGeom prst="star6">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6-Point Star 13"/>
            <p:cNvSpPr>
              <a:spLocks noChangeAspect="1"/>
            </p:cNvSpPr>
            <p:nvPr/>
          </p:nvSpPr>
          <p:spPr>
            <a:xfrm>
              <a:off x="4602461" y="3875986"/>
              <a:ext cx="92176" cy="115200"/>
            </a:xfrm>
            <a:prstGeom prst="star6">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303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58000" cy="914400"/>
          </a:xfrm>
          <a:prstGeom prst="rect">
            <a:avLst/>
          </a:prstGeom>
          <a:solidFill>
            <a:srgbClr val="176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Black"/>
            </a:endParaRPr>
          </a:p>
        </p:txBody>
      </p:sp>
      <p:sp>
        <p:nvSpPr>
          <p:cNvPr id="7" name="TextBox 6"/>
          <p:cNvSpPr txBox="1"/>
          <p:nvPr/>
        </p:nvSpPr>
        <p:spPr>
          <a:xfrm>
            <a:off x="182452" y="5581264"/>
            <a:ext cx="3157200" cy="2308324"/>
          </a:xfrm>
          <a:prstGeom prst="rect">
            <a:avLst/>
          </a:prstGeom>
          <a:noFill/>
          <a:ln>
            <a:noFill/>
          </a:ln>
        </p:spPr>
        <p:txBody>
          <a:bodyPr wrap="square" rtlCol="0">
            <a:spAutoFit/>
          </a:bodyPr>
          <a:lstStyle/>
          <a:p>
            <a:r>
              <a:rPr lang="en-US" sz="1200" b="1" dirty="0"/>
              <a:t>2. Assessment of the issues</a:t>
            </a:r>
            <a:endParaRPr lang="en-US" sz="1100" b="1" dirty="0"/>
          </a:p>
          <a:p>
            <a:r>
              <a:rPr lang="en-US" sz="1100" dirty="0"/>
              <a:t>An assessment of the site - using mapping (</a:t>
            </a:r>
            <a:r>
              <a:rPr lang="en-US" sz="1100" dirty="0" err="1"/>
              <a:t>Scimap</a:t>
            </a:r>
            <a:r>
              <a:rPr lang="en-US" sz="1100" dirty="0"/>
              <a:t>), visual observations during a walkover and farmer knowledge – was conducted to identify locations which posed the greatest risk i.e. high sediment supply, high soil moisture content, proximity to river channels and apparent connectivity to the rest of the catchment (roads or tramlines). Previous work in the area had already recorded that a </a:t>
            </a:r>
            <a:r>
              <a:rPr lang="en-US" sz="1100" dirty="0" err="1"/>
              <a:t>metalled</a:t>
            </a:r>
            <a:r>
              <a:rPr lang="en-US" sz="1100" dirty="0"/>
              <a:t> road was providing a significant pathway for agricultural (from a sugar beet pad) and roadside verge run-off to reach the River Wensum during rainfall events (Cooper </a:t>
            </a:r>
            <a:r>
              <a:rPr lang="en-US" sz="1100" i="1" dirty="0"/>
              <a:t>et al</a:t>
            </a:r>
            <a:r>
              <a:rPr lang="en-US" sz="1100" dirty="0"/>
              <a:t>., 2015). </a:t>
            </a:r>
          </a:p>
        </p:txBody>
      </p:sp>
      <p:sp>
        <p:nvSpPr>
          <p:cNvPr id="2" name="TextBox 1"/>
          <p:cNvSpPr txBox="1"/>
          <p:nvPr/>
        </p:nvSpPr>
        <p:spPr>
          <a:xfrm>
            <a:off x="3565772" y="5571932"/>
            <a:ext cx="3158066" cy="3662541"/>
          </a:xfrm>
          <a:prstGeom prst="rect">
            <a:avLst/>
          </a:prstGeom>
          <a:noFill/>
        </p:spPr>
        <p:txBody>
          <a:bodyPr wrap="square" rtlCol="0">
            <a:spAutoFit/>
          </a:bodyPr>
          <a:lstStyle/>
          <a:p>
            <a:r>
              <a:rPr lang="en-US" sz="1200" b="1" dirty="0"/>
              <a:t>3. Installation of silt traps</a:t>
            </a:r>
            <a:endParaRPr lang="en-GB" sz="1100" dirty="0"/>
          </a:p>
          <a:p>
            <a:r>
              <a:rPr lang="en-US" sz="1100" dirty="0"/>
              <a:t>It was decided that three silt traps (Table 1) would be installed. These were constructed in Autumn 2016 on farmland belonging to the Salle Estate (Figure </a:t>
            </a:r>
            <a:r>
              <a:rPr lang="en-US" sz="1100" dirty="0" smtClean="0"/>
              <a:t>3), </a:t>
            </a:r>
            <a:r>
              <a:rPr lang="en-US" sz="1100" dirty="0"/>
              <a:t>situated alongside the </a:t>
            </a:r>
            <a:r>
              <a:rPr lang="en-US" sz="1100" dirty="0" err="1"/>
              <a:t>metalled</a:t>
            </a:r>
            <a:r>
              <a:rPr lang="en-US" sz="1100" dirty="0"/>
              <a:t> road in order to intercept this run-off transfer pathway (Figures </a:t>
            </a:r>
            <a:r>
              <a:rPr lang="en-US" sz="1100" dirty="0" smtClean="0"/>
              <a:t>4 </a:t>
            </a:r>
            <a:r>
              <a:rPr lang="en-US" sz="1100" dirty="0"/>
              <a:t>and </a:t>
            </a:r>
            <a:r>
              <a:rPr lang="en-US" sz="1100" dirty="0" smtClean="0"/>
              <a:t>5).</a:t>
            </a:r>
            <a:r>
              <a:rPr lang="en-US" sz="1100" b="1" dirty="0" smtClean="0"/>
              <a:t> </a:t>
            </a:r>
            <a:endParaRPr lang="en-GB" sz="1100" dirty="0"/>
          </a:p>
          <a:p>
            <a:endParaRPr lang="en-GB" sz="1100" dirty="0"/>
          </a:p>
          <a:p>
            <a:r>
              <a:rPr lang="en-GB" sz="1100" dirty="0"/>
              <a:t>The traps work by capturing and slowing down polluted run-off, which enables the sediment and suspended solids to settle out and clearer water to discharge to the Blackwater Drain. This is important as the solids can have pollutants such as nitrates and phosphates attached to them. </a:t>
            </a:r>
          </a:p>
          <a:p>
            <a:endParaRPr lang="en-GB" sz="1100" dirty="0"/>
          </a:p>
          <a:p>
            <a:r>
              <a:rPr lang="en-GB" sz="1100" dirty="0"/>
              <a:t>The traps require careful planning and maintenance in order to perform their optimum design function over a prolonged period of time. This involves removing the accumulated sediments and attached nutrients. This can then be returned to the field where it will benefit the farm (Figures </a:t>
            </a:r>
            <a:r>
              <a:rPr lang="en-GB" sz="1100" dirty="0" smtClean="0"/>
              <a:t>6 </a:t>
            </a:r>
            <a:r>
              <a:rPr lang="en-GB" sz="1100" dirty="0"/>
              <a:t>and </a:t>
            </a:r>
            <a:r>
              <a:rPr lang="en-GB" sz="1100" dirty="0" smtClean="0"/>
              <a:t>7).</a:t>
            </a:r>
            <a:endParaRPr lang="en-GB" sz="1100" dirty="0"/>
          </a:p>
        </p:txBody>
      </p:sp>
      <p:sp>
        <p:nvSpPr>
          <p:cNvPr id="21" name="TextBox 20"/>
          <p:cNvSpPr txBox="1"/>
          <p:nvPr/>
        </p:nvSpPr>
        <p:spPr>
          <a:xfrm>
            <a:off x="558800" y="5335043"/>
            <a:ext cx="5917246" cy="246221"/>
          </a:xfrm>
          <a:prstGeom prst="rect">
            <a:avLst/>
          </a:prstGeom>
          <a:noFill/>
        </p:spPr>
        <p:txBody>
          <a:bodyPr wrap="square" rtlCol="0">
            <a:spAutoFit/>
          </a:bodyPr>
          <a:lstStyle/>
          <a:p>
            <a:pPr algn="ctr"/>
            <a:r>
              <a:rPr lang="en-US" sz="1000" dirty="0"/>
              <a:t>Figure </a:t>
            </a:r>
            <a:r>
              <a:rPr lang="en-US" sz="1000" dirty="0" smtClean="0"/>
              <a:t>3. </a:t>
            </a:r>
            <a:r>
              <a:rPr lang="en-US" sz="1000" dirty="0"/>
              <a:t>Salle silt traps, sugar beet pad and Blackwater Drain locations.</a:t>
            </a:r>
          </a:p>
        </p:txBody>
      </p:sp>
      <p:pic>
        <p:nvPicPr>
          <p:cNvPr id="56" name="Picture 55" descr="14683_NorfolkRiversLogoMa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5375" cy="360000"/>
          </a:xfrm>
          <a:prstGeom prst="rect">
            <a:avLst/>
          </a:prstGeom>
        </p:spPr>
      </p:pic>
      <p:pic>
        <p:nvPicPr>
          <p:cNvPr id="57" name="Picture 56" descr="addressing-the-challenges-improving-our-wetlands-andrea-kelly-broads-authority-senior-ecologist-20-638.jpg"/>
          <p:cNvPicPr>
            <a:picLocks noChangeAspect="1"/>
          </p:cNvPicPr>
          <p:nvPr/>
        </p:nvPicPr>
        <p:blipFill rotWithShape="1">
          <a:blip r:embed="rId3">
            <a:extLst>
              <a:ext uri="{28A0092B-C50C-407E-A947-70E740481C1C}">
                <a14:useLocalDpi xmlns:a14="http://schemas.microsoft.com/office/drawing/2010/main" val="0"/>
              </a:ext>
            </a:extLst>
          </a:blip>
          <a:srcRect l="69074" b="64852"/>
          <a:stretch/>
        </p:blipFill>
        <p:spPr>
          <a:xfrm>
            <a:off x="6486113" y="0"/>
            <a:ext cx="360000" cy="360000"/>
          </a:xfrm>
          <a:prstGeom prst="rect">
            <a:avLst/>
          </a:prstGeom>
        </p:spPr>
      </p:pic>
      <p:sp>
        <p:nvSpPr>
          <p:cNvPr id="27" name="TextBox 26">
            <a:extLst>
              <a:ext uri="{FF2B5EF4-FFF2-40B4-BE49-F238E27FC236}">
                <a16:creationId xmlns:a16="http://schemas.microsoft.com/office/drawing/2014/main" xmlns="" id="{50FDD4BE-53F0-404C-9B41-E58BC266738A}"/>
              </a:ext>
            </a:extLst>
          </p:cNvPr>
          <p:cNvSpPr txBox="1"/>
          <p:nvPr/>
        </p:nvSpPr>
        <p:spPr>
          <a:xfrm>
            <a:off x="285750" y="9034418"/>
            <a:ext cx="2857500" cy="400110"/>
          </a:xfrm>
          <a:prstGeom prst="rect">
            <a:avLst/>
          </a:prstGeom>
          <a:noFill/>
        </p:spPr>
        <p:txBody>
          <a:bodyPr wrap="square" rtlCol="0">
            <a:spAutoFit/>
          </a:bodyPr>
          <a:lstStyle/>
          <a:p>
            <a:pPr algn="ctr"/>
            <a:r>
              <a:rPr lang="en-US" sz="1000" dirty="0"/>
              <a:t>Table 1. Silt trap grid references and drainage areas.</a:t>
            </a:r>
          </a:p>
        </p:txBody>
      </p:sp>
      <p:graphicFrame>
        <p:nvGraphicFramePr>
          <p:cNvPr id="28" name="Table 27">
            <a:extLst>
              <a:ext uri="{FF2B5EF4-FFF2-40B4-BE49-F238E27FC236}">
                <a16:creationId xmlns:a16="http://schemas.microsoft.com/office/drawing/2014/main" xmlns="" id="{1A99CE2E-82E1-493E-B5E4-7E7B27169BA6}"/>
              </a:ext>
            </a:extLst>
          </p:cNvPr>
          <p:cNvGraphicFramePr>
            <a:graphicFrameLocks noGrp="1"/>
          </p:cNvGraphicFramePr>
          <p:nvPr>
            <p:extLst>
              <p:ext uri="{D42A27DB-BD31-4B8C-83A1-F6EECF244321}">
                <p14:modId xmlns:p14="http://schemas.microsoft.com/office/powerpoint/2010/main" val="1003731260"/>
              </p:ext>
            </p:extLst>
          </p:nvPr>
        </p:nvGraphicFramePr>
        <p:xfrm>
          <a:off x="285750" y="7984908"/>
          <a:ext cx="2857500" cy="978408"/>
        </p:xfrm>
        <a:graphic>
          <a:graphicData uri="http://schemas.openxmlformats.org/drawingml/2006/table">
            <a:tbl>
              <a:tblPr firstRow="1" firstCol="1" bandRow="1">
                <a:tableStyleId>{69C7853C-536D-4A76-A0AE-DD22124D55A5}</a:tableStyleId>
              </a:tblPr>
              <a:tblGrid>
                <a:gridCol w="515167">
                  <a:extLst>
                    <a:ext uri="{9D8B030D-6E8A-4147-A177-3AD203B41FA5}">
                      <a16:colId xmlns:a16="http://schemas.microsoft.com/office/drawing/2014/main" xmlns="" val="1279770101"/>
                    </a:ext>
                  </a:extLst>
                </a:gridCol>
                <a:gridCol w="930004">
                  <a:extLst>
                    <a:ext uri="{9D8B030D-6E8A-4147-A177-3AD203B41FA5}">
                      <a16:colId xmlns:a16="http://schemas.microsoft.com/office/drawing/2014/main" xmlns="" val="521921368"/>
                    </a:ext>
                  </a:extLst>
                </a:gridCol>
                <a:gridCol w="633331">
                  <a:extLst>
                    <a:ext uri="{9D8B030D-6E8A-4147-A177-3AD203B41FA5}">
                      <a16:colId xmlns:a16="http://schemas.microsoft.com/office/drawing/2014/main" xmlns="" val="3857259808"/>
                    </a:ext>
                  </a:extLst>
                </a:gridCol>
                <a:gridCol w="778998">
                  <a:extLst>
                    <a:ext uri="{9D8B030D-6E8A-4147-A177-3AD203B41FA5}">
                      <a16:colId xmlns:a16="http://schemas.microsoft.com/office/drawing/2014/main" xmlns="" val="279045307"/>
                    </a:ext>
                  </a:extLst>
                </a:gridCol>
              </a:tblGrid>
              <a:tr h="404825">
                <a:tc>
                  <a:txBody>
                    <a:bodyPr/>
                    <a:lstStyle/>
                    <a:p>
                      <a:pPr algn="ctr">
                        <a:lnSpc>
                          <a:spcPct val="107000"/>
                        </a:lnSpc>
                        <a:spcAft>
                          <a:spcPts val="0"/>
                        </a:spcAft>
                      </a:pPr>
                      <a:r>
                        <a:rPr lang="en-GB" sz="1000" dirty="0">
                          <a:solidFill>
                            <a:schemeClr val="tx1"/>
                          </a:solidFill>
                          <a:effectLst/>
                        </a:rPr>
                        <a:t>Silt trap</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solidFill>
                            <a:schemeClr val="tx1"/>
                          </a:solidFill>
                          <a:effectLst/>
                        </a:rPr>
                        <a:t>National grid reference (NGR)</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solidFill>
                            <a:schemeClr val="tx1"/>
                          </a:solidFill>
                          <a:effectLst/>
                        </a:rPr>
                        <a:t>Area drained (acres)</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solidFill>
                            <a:schemeClr val="tx1"/>
                          </a:solidFill>
                          <a:effectLst/>
                        </a:rPr>
                        <a:t>Area drained (m</a:t>
                      </a:r>
                      <a:r>
                        <a:rPr lang="en-GB" sz="1000" baseline="30000" dirty="0">
                          <a:solidFill>
                            <a:schemeClr val="tx1"/>
                          </a:solidFill>
                          <a:effectLst/>
                        </a:rPr>
                        <a:t>2</a:t>
                      </a:r>
                      <a:r>
                        <a:rPr lang="en-GB" sz="1000" dirty="0">
                          <a:solidFill>
                            <a:schemeClr val="tx1"/>
                          </a:solidFill>
                          <a:effectLst/>
                        </a:rPr>
                        <a:t>)</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33475231"/>
                  </a:ext>
                </a:extLst>
              </a:tr>
              <a:tr h="157901">
                <a:tc>
                  <a:txBody>
                    <a:bodyPr/>
                    <a:lstStyle/>
                    <a:p>
                      <a:pPr algn="ctr">
                        <a:lnSpc>
                          <a:spcPct val="107000"/>
                        </a:lnSpc>
                        <a:spcAft>
                          <a:spcPts val="0"/>
                        </a:spcAft>
                      </a:pPr>
                      <a:r>
                        <a:rPr lang="en-GB" sz="1000" dirty="0">
                          <a:effectLst/>
                        </a:rPr>
                        <a:t>SUD 1</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TG105253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29.30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118,575.48</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7386804"/>
                  </a:ext>
                </a:extLst>
              </a:tr>
              <a:tr h="157901">
                <a:tc>
                  <a:txBody>
                    <a:bodyPr/>
                    <a:lstStyle/>
                    <a:p>
                      <a:pPr algn="ctr">
                        <a:lnSpc>
                          <a:spcPct val="107000"/>
                        </a:lnSpc>
                        <a:spcAft>
                          <a:spcPts val="0"/>
                        </a:spcAft>
                      </a:pPr>
                      <a:r>
                        <a:rPr lang="en-GB" sz="1000" dirty="0">
                          <a:effectLst/>
                        </a:rPr>
                        <a:t>SUD 2</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TG104254</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9.40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3.80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97402237"/>
                  </a:ext>
                </a:extLst>
              </a:tr>
              <a:tr h="157901">
                <a:tc>
                  <a:txBody>
                    <a:bodyPr/>
                    <a:lstStyle/>
                    <a:p>
                      <a:pPr algn="ctr">
                        <a:lnSpc>
                          <a:spcPct val="107000"/>
                        </a:lnSpc>
                        <a:spcAft>
                          <a:spcPts val="0"/>
                        </a:spcAft>
                      </a:pPr>
                      <a:r>
                        <a:rPr lang="en-GB" sz="1000" dirty="0">
                          <a:effectLst/>
                        </a:rPr>
                        <a:t>SUD 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TG104253</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29.30</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dirty="0">
                          <a:effectLst/>
                        </a:rPr>
                        <a:t>11.86</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62560605"/>
                  </a:ext>
                </a:extLst>
              </a:tr>
            </a:tbl>
          </a:graphicData>
        </a:graphic>
      </p:graphicFrame>
      <p:grpSp>
        <p:nvGrpSpPr>
          <p:cNvPr id="23" name="Group 22">
            <a:extLst>
              <a:ext uri="{FF2B5EF4-FFF2-40B4-BE49-F238E27FC236}">
                <a16:creationId xmlns:a16="http://schemas.microsoft.com/office/drawing/2014/main" xmlns="" id="{4FF9D65A-4EB1-4409-9FA4-B4FD9A0B7724}"/>
              </a:ext>
            </a:extLst>
          </p:cNvPr>
          <p:cNvGrpSpPr/>
          <p:nvPr/>
        </p:nvGrpSpPr>
        <p:grpSpPr>
          <a:xfrm>
            <a:off x="29719" y="9501308"/>
            <a:ext cx="6810281" cy="366448"/>
            <a:chOff x="29797" y="9501165"/>
            <a:chExt cx="6828203" cy="374795"/>
          </a:xfrm>
        </p:grpSpPr>
        <p:pic>
          <p:nvPicPr>
            <p:cNvPr id="24" name="Picture 23" descr="WSF logo.jpg">
              <a:extLst>
                <a:ext uri="{FF2B5EF4-FFF2-40B4-BE49-F238E27FC236}">
                  <a16:creationId xmlns:a16="http://schemas.microsoft.com/office/drawing/2014/main" xmlns="" id="{71C5CDDB-812F-4D6A-8DA7-6226507C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01" y="9503659"/>
              <a:ext cx="970507" cy="368200"/>
            </a:xfrm>
            <a:prstGeom prst="rect">
              <a:avLst/>
            </a:prstGeom>
          </p:spPr>
        </p:pic>
        <p:pic>
          <p:nvPicPr>
            <p:cNvPr id="25" name="Picture 24" descr="WWF.png">
              <a:extLst>
                <a:ext uri="{FF2B5EF4-FFF2-40B4-BE49-F238E27FC236}">
                  <a16:creationId xmlns:a16="http://schemas.microsoft.com/office/drawing/2014/main" xmlns="" id="{1567FC68-A142-4D60-8696-884D0E7FAA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480" y="9503659"/>
              <a:ext cx="303031" cy="359999"/>
            </a:xfrm>
            <a:prstGeom prst="rect">
              <a:avLst/>
            </a:prstGeom>
          </p:spPr>
        </p:pic>
        <p:pic>
          <p:nvPicPr>
            <p:cNvPr id="26" name="Picture 25" descr="coca cola.png">
              <a:extLst>
                <a:ext uri="{FF2B5EF4-FFF2-40B4-BE49-F238E27FC236}">
                  <a16:creationId xmlns:a16="http://schemas.microsoft.com/office/drawing/2014/main" xmlns="" id="{396B80A4-ABD6-4568-9FB8-4087E4999B70}"/>
                </a:ext>
              </a:extLst>
            </p:cNvPr>
            <p:cNvPicPr>
              <a:picLocks noChangeAspect="1"/>
            </p:cNvPicPr>
            <p:nvPr/>
          </p:nvPicPr>
          <p:blipFill rotWithShape="1">
            <a:blip r:embed="rId6">
              <a:extLst>
                <a:ext uri="{28A0092B-C50C-407E-A947-70E740481C1C}">
                  <a14:useLocalDpi xmlns:a14="http://schemas.microsoft.com/office/drawing/2010/main" val="0"/>
                </a:ext>
              </a:extLst>
            </a:blip>
            <a:srcRect l="6595" t="31852" r="1933" b="34315"/>
            <a:stretch/>
          </p:blipFill>
          <p:spPr>
            <a:xfrm>
              <a:off x="4574985" y="9515960"/>
              <a:ext cx="1231165" cy="360000"/>
            </a:xfrm>
            <a:prstGeom prst="rect">
              <a:avLst/>
            </a:prstGeom>
          </p:spPr>
        </p:pic>
        <p:pic>
          <p:nvPicPr>
            <p:cNvPr id="29" name="Picture 28" descr="CCEP_LOGO_COKE_RED.jpg">
              <a:extLst>
                <a:ext uri="{FF2B5EF4-FFF2-40B4-BE49-F238E27FC236}">
                  <a16:creationId xmlns:a16="http://schemas.microsoft.com/office/drawing/2014/main" xmlns="" id="{7F4C0DF2-FCDC-458D-8A88-028D31AD7DFA}"/>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806150" y="9515960"/>
              <a:ext cx="1051850" cy="326528"/>
            </a:xfrm>
            <a:prstGeom prst="rect">
              <a:avLst/>
            </a:prstGeom>
          </p:spPr>
        </p:pic>
        <p:pic>
          <p:nvPicPr>
            <p:cNvPr id="30" name="Picture 29" descr="broads authority logo.jpg">
              <a:extLst>
                <a:ext uri="{FF2B5EF4-FFF2-40B4-BE49-F238E27FC236}">
                  <a16:creationId xmlns:a16="http://schemas.microsoft.com/office/drawing/2014/main" xmlns="" id="{AF119F25-ECFF-4666-B3E9-4958058E53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97" y="9501165"/>
              <a:ext cx="368200" cy="368200"/>
            </a:xfrm>
            <a:prstGeom prst="rect">
              <a:avLst/>
            </a:prstGeom>
          </p:spPr>
        </p:pic>
        <p:pic>
          <p:nvPicPr>
            <p:cNvPr id="31" name="Picture 30" descr="Environment-Agency-Logo1.jpg">
              <a:extLst>
                <a:ext uri="{FF2B5EF4-FFF2-40B4-BE49-F238E27FC236}">
                  <a16:creationId xmlns:a16="http://schemas.microsoft.com/office/drawing/2014/main" xmlns="" id="{6C4D4A06-5C5E-4016-8BAC-53ABDE7A330E}"/>
                </a:ext>
              </a:extLst>
            </p:cNvPr>
            <p:cNvPicPr>
              <a:picLocks noChangeAspect="1"/>
            </p:cNvPicPr>
            <p:nvPr/>
          </p:nvPicPr>
          <p:blipFill rotWithShape="1">
            <a:blip r:embed="rId9">
              <a:extLst>
                <a:ext uri="{28A0092B-C50C-407E-A947-70E740481C1C}">
                  <a14:useLocalDpi xmlns:a14="http://schemas.microsoft.com/office/drawing/2010/main" val="0"/>
                </a:ext>
              </a:extLst>
            </a:blip>
            <a:srcRect l="7244" t="1" b="4555"/>
            <a:stretch/>
          </p:blipFill>
          <p:spPr>
            <a:xfrm>
              <a:off x="1875578" y="9503659"/>
              <a:ext cx="888329" cy="368200"/>
            </a:xfrm>
            <a:prstGeom prst="rect">
              <a:avLst/>
            </a:prstGeom>
          </p:spPr>
        </p:pic>
        <p:pic>
          <p:nvPicPr>
            <p:cNvPr id="32" name="Picture 31" descr="Screen Shot 2017-06-13 at 09.52.37.png">
              <a:extLst>
                <a:ext uri="{FF2B5EF4-FFF2-40B4-BE49-F238E27FC236}">
                  <a16:creationId xmlns:a16="http://schemas.microsoft.com/office/drawing/2014/main" xmlns="" id="{62E331AD-E394-436C-8D71-361BA1F112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2991" y="9515960"/>
              <a:ext cx="503353" cy="360000"/>
            </a:xfrm>
            <a:prstGeom prst="rect">
              <a:avLst/>
            </a:prstGeom>
          </p:spPr>
        </p:pic>
        <p:pic>
          <p:nvPicPr>
            <p:cNvPr id="43" name="Picture 42" descr="UEA_NEW_BRAND_Magenta.png">
              <a:extLst>
                <a:ext uri="{FF2B5EF4-FFF2-40B4-BE49-F238E27FC236}">
                  <a16:creationId xmlns:a16="http://schemas.microsoft.com/office/drawing/2014/main" xmlns="" id="{ADE52072-9EDE-46AE-A3B6-79407B8CEC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342" y="9503659"/>
              <a:ext cx="360000" cy="359999"/>
            </a:xfrm>
            <a:prstGeom prst="rect">
              <a:avLst/>
            </a:prstGeom>
          </p:spPr>
        </p:pic>
        <p:pic>
          <p:nvPicPr>
            <p:cNvPr id="44" name="Picture 43" descr="WaterLIFE.jpg">
              <a:extLst>
                <a:ext uri="{FF2B5EF4-FFF2-40B4-BE49-F238E27FC236}">
                  <a16:creationId xmlns:a16="http://schemas.microsoft.com/office/drawing/2014/main" xmlns="" id="{73F08211-AC42-4942-8D3F-DFF1902F08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6659" y="9507759"/>
              <a:ext cx="400928" cy="359999"/>
            </a:xfrm>
            <a:prstGeom prst="rect">
              <a:avLst/>
            </a:prstGeom>
          </p:spPr>
        </p:pic>
        <p:pic>
          <p:nvPicPr>
            <p:cNvPr id="45" name="Picture 44" descr="wensum alliance logo.jpg">
              <a:extLst>
                <a:ext uri="{FF2B5EF4-FFF2-40B4-BE49-F238E27FC236}">
                  <a16:creationId xmlns:a16="http://schemas.microsoft.com/office/drawing/2014/main" xmlns="" id="{17EE9897-81F4-42D9-B2F9-DBA01BFD0077}"/>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431202" y="9507760"/>
              <a:ext cx="360947" cy="368200"/>
            </a:xfrm>
            <a:prstGeom prst="rect">
              <a:avLst/>
            </a:prstGeom>
          </p:spPr>
        </p:pic>
      </p:grpSp>
      <p:pic>
        <p:nvPicPr>
          <p:cNvPr id="3" name="Picture 2" descr="Screen Shot 2017-09-21 at 16.43.20.png"/>
          <p:cNvPicPr>
            <a:picLocks noChangeAspect="1"/>
          </p:cNvPicPr>
          <p:nvPr/>
        </p:nvPicPr>
        <p:blipFill rotWithShape="1">
          <a:blip r:embed="rId14">
            <a:extLst>
              <a:ext uri="{28A0092B-C50C-407E-A947-70E740481C1C}">
                <a14:useLocalDpi xmlns:a14="http://schemas.microsoft.com/office/drawing/2010/main" val="0"/>
              </a:ext>
            </a:extLst>
          </a:blip>
          <a:srcRect l="1402" r="1521" b="2658"/>
          <a:stretch/>
        </p:blipFill>
        <p:spPr>
          <a:xfrm>
            <a:off x="396953" y="1032246"/>
            <a:ext cx="6100796" cy="4302797"/>
          </a:xfrm>
          <a:prstGeom prst="rect">
            <a:avLst/>
          </a:prstGeom>
        </p:spPr>
      </p:pic>
    </p:spTree>
    <p:extLst>
      <p:ext uri="{BB962C8B-B14F-4D97-AF65-F5344CB8AC3E}">
        <p14:creationId xmlns:p14="http://schemas.microsoft.com/office/powerpoint/2010/main" val="47665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58000" cy="914400"/>
          </a:xfrm>
          <a:prstGeom prst="rect">
            <a:avLst/>
          </a:prstGeom>
          <a:solidFill>
            <a:srgbClr val="176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Black"/>
            </a:endParaRPr>
          </a:p>
        </p:txBody>
      </p:sp>
      <p:sp>
        <p:nvSpPr>
          <p:cNvPr id="19" name="TextBox 18"/>
          <p:cNvSpPr txBox="1"/>
          <p:nvPr/>
        </p:nvSpPr>
        <p:spPr>
          <a:xfrm>
            <a:off x="3508047" y="3415982"/>
            <a:ext cx="3158066" cy="400110"/>
          </a:xfrm>
          <a:prstGeom prst="rect">
            <a:avLst/>
          </a:prstGeom>
          <a:noFill/>
        </p:spPr>
        <p:txBody>
          <a:bodyPr wrap="square" rtlCol="0">
            <a:spAutoFit/>
          </a:bodyPr>
          <a:lstStyle/>
          <a:p>
            <a:pPr algn="ctr"/>
            <a:r>
              <a:rPr lang="en-US" sz="1000" dirty="0"/>
              <a:t>Figure </a:t>
            </a:r>
            <a:r>
              <a:rPr lang="en-US" sz="1000" dirty="0" smtClean="0"/>
              <a:t>5. </a:t>
            </a:r>
            <a:r>
              <a:rPr lang="en-US" sz="1000" dirty="0"/>
              <a:t>Construction of silt trap 1 (SUD 1) at Salle. </a:t>
            </a:r>
          </a:p>
          <a:p>
            <a:pPr algn="ctr"/>
            <a:r>
              <a:rPr lang="en-US" sz="1000" dirty="0"/>
              <a:t>Credit: Norfolk Rivers Internal Drainage Board.</a:t>
            </a:r>
          </a:p>
        </p:txBody>
      </p:sp>
      <p:pic>
        <p:nvPicPr>
          <p:cNvPr id="6" name="Picture 5" descr="DSC0746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047" y="1047432"/>
            <a:ext cx="3158066" cy="2368550"/>
          </a:xfrm>
          <a:prstGeom prst="rect">
            <a:avLst/>
          </a:prstGeom>
          <a:ln>
            <a:solidFill>
              <a:srgbClr val="176B84"/>
            </a:solidFill>
          </a:ln>
        </p:spPr>
      </p:pic>
      <p:pic>
        <p:nvPicPr>
          <p:cNvPr id="4" name="Picture 3" descr="DSC074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75" y="1048082"/>
            <a:ext cx="3157200" cy="2367900"/>
          </a:xfrm>
          <a:prstGeom prst="rect">
            <a:avLst/>
          </a:prstGeom>
          <a:ln>
            <a:solidFill>
              <a:srgbClr val="4F81BD"/>
            </a:solidFill>
          </a:ln>
        </p:spPr>
      </p:pic>
      <p:sp>
        <p:nvSpPr>
          <p:cNvPr id="55" name="TextBox 54"/>
          <p:cNvSpPr txBox="1"/>
          <p:nvPr/>
        </p:nvSpPr>
        <p:spPr>
          <a:xfrm>
            <a:off x="180000" y="3415982"/>
            <a:ext cx="3157200" cy="400110"/>
          </a:xfrm>
          <a:prstGeom prst="rect">
            <a:avLst/>
          </a:prstGeom>
          <a:noFill/>
        </p:spPr>
        <p:txBody>
          <a:bodyPr wrap="square" rtlCol="0">
            <a:spAutoFit/>
          </a:bodyPr>
          <a:lstStyle/>
          <a:p>
            <a:pPr algn="ctr"/>
            <a:r>
              <a:rPr lang="en-US" sz="1000" dirty="0"/>
              <a:t>Figure </a:t>
            </a:r>
            <a:r>
              <a:rPr lang="en-US" sz="1000" dirty="0" smtClean="0"/>
              <a:t>4. </a:t>
            </a:r>
            <a:r>
              <a:rPr lang="en-US" sz="1000" dirty="0"/>
              <a:t>Marking out the site for silt trap 1 (SUD 1). Credit: Norfolk Rivers Internal Drainage Board.</a:t>
            </a:r>
          </a:p>
        </p:txBody>
      </p:sp>
      <p:pic>
        <p:nvPicPr>
          <p:cNvPr id="56" name="Picture 55" descr="14683_NorfolkRiversLogoMas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5375" cy="360000"/>
          </a:xfrm>
          <a:prstGeom prst="rect">
            <a:avLst/>
          </a:prstGeom>
        </p:spPr>
      </p:pic>
      <p:pic>
        <p:nvPicPr>
          <p:cNvPr id="57" name="Picture 56" descr="addressing-the-challenges-improving-our-wetlands-andrea-kelly-broads-authority-senior-ecologist-20-638.jpg"/>
          <p:cNvPicPr>
            <a:picLocks noChangeAspect="1"/>
          </p:cNvPicPr>
          <p:nvPr/>
        </p:nvPicPr>
        <p:blipFill rotWithShape="1">
          <a:blip r:embed="rId5">
            <a:extLst>
              <a:ext uri="{28A0092B-C50C-407E-A947-70E740481C1C}">
                <a14:useLocalDpi xmlns:a14="http://schemas.microsoft.com/office/drawing/2010/main" val="0"/>
              </a:ext>
            </a:extLst>
          </a:blip>
          <a:srcRect l="69074" b="64852"/>
          <a:stretch/>
        </p:blipFill>
        <p:spPr>
          <a:xfrm>
            <a:off x="6486113" y="0"/>
            <a:ext cx="360000" cy="360000"/>
          </a:xfrm>
          <a:prstGeom prst="rect">
            <a:avLst/>
          </a:prstGeom>
        </p:spPr>
      </p:pic>
      <p:sp>
        <p:nvSpPr>
          <p:cNvPr id="27" name="TextBox 26">
            <a:extLst>
              <a:ext uri="{FF2B5EF4-FFF2-40B4-BE49-F238E27FC236}">
                <a16:creationId xmlns:a16="http://schemas.microsoft.com/office/drawing/2014/main" xmlns="" id="{E3D6340F-3824-4E26-9E97-51C1064EE940}"/>
              </a:ext>
            </a:extLst>
          </p:cNvPr>
          <p:cNvSpPr txBox="1"/>
          <p:nvPr/>
        </p:nvSpPr>
        <p:spPr>
          <a:xfrm>
            <a:off x="100279" y="3855461"/>
            <a:ext cx="6565834" cy="5016759"/>
          </a:xfrm>
          <a:prstGeom prst="rect">
            <a:avLst/>
          </a:prstGeom>
          <a:noFill/>
        </p:spPr>
        <p:txBody>
          <a:bodyPr wrap="square" rtlCol="0">
            <a:spAutoFit/>
          </a:bodyPr>
          <a:lstStyle/>
          <a:p>
            <a:r>
              <a:rPr lang="en-US" sz="1200" b="1" dirty="0"/>
              <a:t>4. Silt trap monitoring (to be updated when more results become available)</a:t>
            </a:r>
          </a:p>
          <a:p>
            <a:r>
              <a:rPr lang="en-US" sz="1100" dirty="0"/>
              <a:t>Throughout 2017, the University of East Anglia have been carrying out monitoring at the Salle Estate as part of the River Wensum Demonstration Test Catchments (DTC) project: a Defra, Environment Agency and Welsh Government Assembly initiative which aims to reduce diffuse agricultural water pollution through implementing on-farm mitigation measures.</a:t>
            </a:r>
            <a:endParaRPr lang="en-GB" sz="1100" dirty="0"/>
          </a:p>
          <a:p>
            <a:r>
              <a:rPr lang="en-GB" sz="1100" dirty="0"/>
              <a:t> </a:t>
            </a:r>
          </a:p>
          <a:p>
            <a:r>
              <a:rPr lang="en-US" sz="1100" dirty="0"/>
              <a:t>Monitoring has been used to determine whether </a:t>
            </a:r>
            <a:r>
              <a:rPr lang="en-GB" sz="1100" dirty="0"/>
              <a:t>the silt traps have been effective at intercepting and retaining surface sediment before it reaches the river system. </a:t>
            </a:r>
            <a:r>
              <a:rPr lang="en-US" sz="1100" dirty="0"/>
              <a:t>Thus far, the following outcomes have been ascertained:</a:t>
            </a:r>
            <a:endParaRPr lang="en-GB" sz="1100" dirty="0"/>
          </a:p>
          <a:p>
            <a:r>
              <a:rPr lang="en-GB" sz="1100" dirty="0"/>
              <a:t> </a:t>
            </a:r>
          </a:p>
          <a:p>
            <a:r>
              <a:rPr lang="en-US" sz="1100" b="1" dirty="0"/>
              <a:t>4.1 Sediment source apportionment </a:t>
            </a:r>
          </a:p>
          <a:p>
            <a:r>
              <a:rPr lang="en-GB" sz="1100" dirty="0"/>
              <a:t>Sediment </a:t>
            </a:r>
            <a:r>
              <a:rPr lang="en-GB" sz="1100" dirty="0" smtClean="0"/>
              <a:t>fingerprinting is </a:t>
            </a:r>
            <a:r>
              <a:rPr lang="en-GB" sz="1100" dirty="0"/>
              <a:t>a process which can calculate the proportion of suspended sediment that originates from sub-surface sources (field drains and channel banks) and from surface sources (eroded arable </a:t>
            </a:r>
            <a:r>
              <a:rPr lang="en-GB" sz="1100" dirty="0" err="1"/>
              <a:t>topsoils</a:t>
            </a:r>
            <a:r>
              <a:rPr lang="en-GB" sz="1100" dirty="0"/>
              <a:t> and damaged road verges). This method was undertaken </a:t>
            </a:r>
            <a:r>
              <a:rPr lang="en-US" sz="1100" dirty="0"/>
              <a:t>to determine whether the silt traps have effectively reduced the surface sediment entering the Blackwater Drain and was undertaken following rainfall events.</a:t>
            </a:r>
          </a:p>
          <a:p>
            <a:endParaRPr lang="en-GB" sz="1100" dirty="0"/>
          </a:p>
          <a:p>
            <a:r>
              <a:rPr lang="en-US" sz="1100" dirty="0"/>
              <a:t>Comparisons between baseline data (collected between 2012 and 2014) and post-silt trap results have discovered that subsurface sediment proportions, particularly from channel banks, have been significantly higher. This indicates that the relative contributions from surface sediment sources have decreased following silt trap installation.</a:t>
            </a:r>
            <a:endParaRPr lang="en-GB" sz="1100" dirty="0"/>
          </a:p>
          <a:p>
            <a:r>
              <a:rPr lang="en-US" sz="1100" dirty="0"/>
              <a:t> </a:t>
            </a:r>
            <a:endParaRPr lang="en-GB" sz="1100" dirty="0"/>
          </a:p>
          <a:p>
            <a:r>
              <a:rPr lang="en-US" sz="1100" dirty="0"/>
              <a:t>Additionally, the proportion of suspended sediment that originates from road verges was significantly lower post-silt trap installation and did not increase following rainfall events, which was consistently the case during baseline studies. This provides evidence that the silt traps are intercepting run-off that flows along the </a:t>
            </a:r>
            <a:r>
              <a:rPr lang="en-US" sz="1100" dirty="0" err="1"/>
              <a:t>metalled</a:t>
            </a:r>
            <a:r>
              <a:rPr lang="en-US" sz="1100" dirty="0"/>
              <a:t> road before it reaches the river system.</a:t>
            </a:r>
            <a:endParaRPr lang="en-GB" sz="1100" dirty="0"/>
          </a:p>
          <a:p>
            <a:r>
              <a:rPr lang="en-US" sz="1100" dirty="0"/>
              <a:t> </a:t>
            </a:r>
            <a:endParaRPr lang="en-US" sz="1100" dirty="0" smtClean="0"/>
          </a:p>
          <a:p>
            <a:r>
              <a:rPr lang="en-US" sz="1100" dirty="0"/>
              <a:t>Although the proportion of topsoil contribution to sediment load was not found to differ pre- and post-silt trap installation, the actual volume of sediment contributed by topsoil was significantly lower than in 2012-2014. </a:t>
            </a:r>
            <a:r>
              <a:rPr lang="en-US" sz="1100"/>
              <a:t>This demonstrates further that the silt traps are successfully trapping sediment run-off</a:t>
            </a:r>
            <a:r>
              <a:rPr lang="en-US" sz="1100"/>
              <a:t>. </a:t>
            </a:r>
            <a:endParaRPr lang="en-US" sz="1100"/>
          </a:p>
        </p:txBody>
      </p:sp>
      <p:grpSp>
        <p:nvGrpSpPr>
          <p:cNvPr id="23" name="Group 22">
            <a:extLst>
              <a:ext uri="{FF2B5EF4-FFF2-40B4-BE49-F238E27FC236}">
                <a16:creationId xmlns:a16="http://schemas.microsoft.com/office/drawing/2014/main" xmlns="" id="{63CF9400-6BD4-4785-AA6B-B3A489C02A48}"/>
              </a:ext>
            </a:extLst>
          </p:cNvPr>
          <p:cNvGrpSpPr/>
          <p:nvPr/>
        </p:nvGrpSpPr>
        <p:grpSpPr>
          <a:xfrm>
            <a:off x="29719" y="9501308"/>
            <a:ext cx="6810281" cy="366448"/>
            <a:chOff x="29797" y="9501165"/>
            <a:chExt cx="6828203" cy="374795"/>
          </a:xfrm>
        </p:grpSpPr>
        <p:pic>
          <p:nvPicPr>
            <p:cNvPr id="24" name="Picture 23" descr="WSF logo.jpg">
              <a:extLst>
                <a:ext uri="{FF2B5EF4-FFF2-40B4-BE49-F238E27FC236}">
                  <a16:creationId xmlns:a16="http://schemas.microsoft.com/office/drawing/2014/main" xmlns="" id="{167A62B1-1514-4B13-AF8E-45B48E3B5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01" y="9503659"/>
              <a:ext cx="970507" cy="368200"/>
            </a:xfrm>
            <a:prstGeom prst="rect">
              <a:avLst/>
            </a:prstGeom>
          </p:spPr>
        </p:pic>
        <p:pic>
          <p:nvPicPr>
            <p:cNvPr id="25" name="Picture 24" descr="WWF.png">
              <a:extLst>
                <a:ext uri="{FF2B5EF4-FFF2-40B4-BE49-F238E27FC236}">
                  <a16:creationId xmlns:a16="http://schemas.microsoft.com/office/drawing/2014/main" xmlns="" id="{A7122C02-E453-40ED-8FD1-CADA66C27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1480" y="9503659"/>
              <a:ext cx="303031" cy="359999"/>
            </a:xfrm>
            <a:prstGeom prst="rect">
              <a:avLst/>
            </a:prstGeom>
          </p:spPr>
        </p:pic>
        <p:pic>
          <p:nvPicPr>
            <p:cNvPr id="26" name="Picture 25" descr="coca cola.png">
              <a:extLst>
                <a:ext uri="{FF2B5EF4-FFF2-40B4-BE49-F238E27FC236}">
                  <a16:creationId xmlns:a16="http://schemas.microsoft.com/office/drawing/2014/main" xmlns="" id="{94B7625A-2BD2-4C4B-9A45-025AE29A4752}"/>
                </a:ext>
              </a:extLst>
            </p:cNvPr>
            <p:cNvPicPr>
              <a:picLocks noChangeAspect="1"/>
            </p:cNvPicPr>
            <p:nvPr/>
          </p:nvPicPr>
          <p:blipFill rotWithShape="1">
            <a:blip r:embed="rId8">
              <a:extLst>
                <a:ext uri="{28A0092B-C50C-407E-A947-70E740481C1C}">
                  <a14:useLocalDpi xmlns:a14="http://schemas.microsoft.com/office/drawing/2010/main" val="0"/>
                </a:ext>
              </a:extLst>
            </a:blip>
            <a:srcRect l="6595" t="31852" r="1933" b="34315"/>
            <a:stretch/>
          </p:blipFill>
          <p:spPr>
            <a:xfrm>
              <a:off x="4574985" y="9515960"/>
              <a:ext cx="1231165" cy="360000"/>
            </a:xfrm>
            <a:prstGeom prst="rect">
              <a:avLst/>
            </a:prstGeom>
          </p:spPr>
        </p:pic>
        <p:pic>
          <p:nvPicPr>
            <p:cNvPr id="28" name="Picture 27" descr="CCEP_LOGO_COKE_RED.jpg">
              <a:extLst>
                <a:ext uri="{FF2B5EF4-FFF2-40B4-BE49-F238E27FC236}">
                  <a16:creationId xmlns:a16="http://schemas.microsoft.com/office/drawing/2014/main" xmlns="" id="{7ACFC066-3733-4A0F-B3B1-2A26F93CD3D7}"/>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806150" y="9515960"/>
              <a:ext cx="1051850" cy="326528"/>
            </a:xfrm>
            <a:prstGeom prst="rect">
              <a:avLst/>
            </a:prstGeom>
          </p:spPr>
        </p:pic>
        <p:pic>
          <p:nvPicPr>
            <p:cNvPr id="29" name="Picture 28" descr="broads authority logo.jpg">
              <a:extLst>
                <a:ext uri="{FF2B5EF4-FFF2-40B4-BE49-F238E27FC236}">
                  <a16:creationId xmlns:a16="http://schemas.microsoft.com/office/drawing/2014/main" xmlns="" id="{1A1AEF3F-E3D9-43AE-9273-99407A818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97" y="9501165"/>
              <a:ext cx="368200" cy="368200"/>
            </a:xfrm>
            <a:prstGeom prst="rect">
              <a:avLst/>
            </a:prstGeom>
          </p:spPr>
        </p:pic>
        <p:pic>
          <p:nvPicPr>
            <p:cNvPr id="30" name="Picture 29" descr="Environment-Agency-Logo1.jpg">
              <a:extLst>
                <a:ext uri="{FF2B5EF4-FFF2-40B4-BE49-F238E27FC236}">
                  <a16:creationId xmlns:a16="http://schemas.microsoft.com/office/drawing/2014/main" xmlns="" id="{0F42FB4A-0E39-45E0-856A-58CC325478E2}"/>
                </a:ext>
              </a:extLst>
            </p:cNvPr>
            <p:cNvPicPr>
              <a:picLocks noChangeAspect="1"/>
            </p:cNvPicPr>
            <p:nvPr/>
          </p:nvPicPr>
          <p:blipFill rotWithShape="1">
            <a:blip r:embed="rId11">
              <a:extLst>
                <a:ext uri="{28A0092B-C50C-407E-A947-70E740481C1C}">
                  <a14:useLocalDpi xmlns:a14="http://schemas.microsoft.com/office/drawing/2010/main" val="0"/>
                </a:ext>
              </a:extLst>
            </a:blip>
            <a:srcRect l="7244" t="1" b="4555"/>
            <a:stretch/>
          </p:blipFill>
          <p:spPr>
            <a:xfrm>
              <a:off x="1875578" y="9503659"/>
              <a:ext cx="888329" cy="368200"/>
            </a:xfrm>
            <a:prstGeom prst="rect">
              <a:avLst/>
            </a:prstGeom>
          </p:spPr>
        </p:pic>
        <p:pic>
          <p:nvPicPr>
            <p:cNvPr id="31" name="Picture 30" descr="Screen Shot 2017-06-13 at 09.52.37.png">
              <a:extLst>
                <a:ext uri="{FF2B5EF4-FFF2-40B4-BE49-F238E27FC236}">
                  <a16:creationId xmlns:a16="http://schemas.microsoft.com/office/drawing/2014/main" xmlns="" id="{EE363CAD-DDB2-47AE-845A-58970FD8DA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2991" y="9515960"/>
              <a:ext cx="503353" cy="360000"/>
            </a:xfrm>
            <a:prstGeom prst="rect">
              <a:avLst/>
            </a:prstGeom>
          </p:spPr>
        </p:pic>
        <p:pic>
          <p:nvPicPr>
            <p:cNvPr id="32" name="Picture 31" descr="UEA_NEW_BRAND_Magenta.png">
              <a:extLst>
                <a:ext uri="{FF2B5EF4-FFF2-40B4-BE49-F238E27FC236}">
                  <a16:creationId xmlns:a16="http://schemas.microsoft.com/office/drawing/2014/main" xmlns="" id="{22A0A288-EDB1-40D3-8A87-FAA1FAE88F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8342" y="9503659"/>
              <a:ext cx="360000" cy="359999"/>
            </a:xfrm>
            <a:prstGeom prst="rect">
              <a:avLst/>
            </a:prstGeom>
          </p:spPr>
        </p:pic>
        <p:pic>
          <p:nvPicPr>
            <p:cNvPr id="43" name="Picture 42" descr="WaterLIFE.jpg">
              <a:extLst>
                <a:ext uri="{FF2B5EF4-FFF2-40B4-BE49-F238E27FC236}">
                  <a16:creationId xmlns:a16="http://schemas.microsoft.com/office/drawing/2014/main" xmlns="" id="{02E2ED88-D585-4C84-9425-DA30E9A69E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06659" y="9507759"/>
              <a:ext cx="400928" cy="359999"/>
            </a:xfrm>
            <a:prstGeom prst="rect">
              <a:avLst/>
            </a:prstGeom>
          </p:spPr>
        </p:pic>
        <p:pic>
          <p:nvPicPr>
            <p:cNvPr id="44" name="Picture 43" descr="wensum alliance logo.jpg">
              <a:extLst>
                <a:ext uri="{FF2B5EF4-FFF2-40B4-BE49-F238E27FC236}">
                  <a16:creationId xmlns:a16="http://schemas.microsoft.com/office/drawing/2014/main" xmlns="" id="{60BDB52F-7C98-4A3A-B439-3E4CA0A79544}"/>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31202" y="9507760"/>
              <a:ext cx="360947" cy="368200"/>
            </a:xfrm>
            <a:prstGeom prst="rect">
              <a:avLst/>
            </a:prstGeom>
          </p:spPr>
        </p:pic>
      </p:grpSp>
    </p:spTree>
    <p:extLst>
      <p:ext uri="{BB962C8B-B14F-4D97-AF65-F5344CB8AC3E}">
        <p14:creationId xmlns:p14="http://schemas.microsoft.com/office/powerpoint/2010/main" val="3848788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58000" cy="914400"/>
          </a:xfrm>
          <a:prstGeom prst="rect">
            <a:avLst/>
          </a:prstGeom>
          <a:solidFill>
            <a:srgbClr val="176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Black"/>
            </a:endParaRPr>
          </a:p>
        </p:txBody>
      </p:sp>
      <p:pic>
        <p:nvPicPr>
          <p:cNvPr id="5" name="Picture 4" descr="DSC08257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69" y="1057275"/>
            <a:ext cx="3263900" cy="2447925"/>
          </a:xfrm>
          <a:prstGeom prst="rect">
            <a:avLst/>
          </a:prstGeom>
          <a:ln>
            <a:solidFill>
              <a:srgbClr val="176B84"/>
            </a:solidFill>
          </a:ln>
        </p:spPr>
      </p:pic>
      <p:sp>
        <p:nvSpPr>
          <p:cNvPr id="6" name="TextBox 5"/>
          <p:cNvSpPr txBox="1"/>
          <p:nvPr/>
        </p:nvSpPr>
        <p:spPr>
          <a:xfrm>
            <a:off x="100244" y="3608681"/>
            <a:ext cx="3263899" cy="523220"/>
          </a:xfrm>
          <a:prstGeom prst="rect">
            <a:avLst/>
          </a:prstGeom>
          <a:noFill/>
        </p:spPr>
        <p:txBody>
          <a:bodyPr wrap="square" rtlCol="0">
            <a:spAutoFit/>
          </a:bodyPr>
          <a:lstStyle/>
          <a:p>
            <a:pPr algn="ctr"/>
            <a:r>
              <a:rPr lang="en-US" sz="1000" dirty="0"/>
              <a:t>Figure </a:t>
            </a:r>
            <a:r>
              <a:rPr lang="en-US" sz="1000" dirty="0" smtClean="0"/>
              <a:t>6. </a:t>
            </a:r>
            <a:r>
              <a:rPr lang="en-US" sz="1000" dirty="0"/>
              <a:t>Silt trap (SUD 2) complete and draining water. Credit: Norfolk Rivers Internal Drainage Board.</a:t>
            </a:r>
          </a:p>
          <a:p>
            <a:endParaRPr lang="en-US" sz="800" dirty="0"/>
          </a:p>
        </p:txBody>
      </p:sp>
      <p:pic>
        <p:nvPicPr>
          <p:cNvPr id="7" name="Picture 6" descr="DSC08260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134" y="1057275"/>
            <a:ext cx="3263900" cy="2447925"/>
          </a:xfrm>
          <a:prstGeom prst="rect">
            <a:avLst/>
          </a:prstGeom>
          <a:ln>
            <a:solidFill>
              <a:srgbClr val="176B84"/>
            </a:solidFill>
          </a:ln>
        </p:spPr>
      </p:pic>
      <p:sp>
        <p:nvSpPr>
          <p:cNvPr id="19" name="TextBox 18"/>
          <p:cNvSpPr txBox="1"/>
          <p:nvPr/>
        </p:nvSpPr>
        <p:spPr>
          <a:xfrm>
            <a:off x="3488995" y="3608681"/>
            <a:ext cx="3263900" cy="400110"/>
          </a:xfrm>
          <a:prstGeom prst="rect">
            <a:avLst/>
          </a:prstGeom>
          <a:noFill/>
        </p:spPr>
        <p:txBody>
          <a:bodyPr wrap="square" rtlCol="0">
            <a:spAutoFit/>
          </a:bodyPr>
          <a:lstStyle/>
          <a:p>
            <a:pPr algn="ctr"/>
            <a:r>
              <a:rPr lang="en-US" sz="1000" dirty="0"/>
              <a:t>Figure </a:t>
            </a:r>
            <a:r>
              <a:rPr lang="en-US" sz="1000" dirty="0" smtClean="0"/>
              <a:t>7. </a:t>
            </a:r>
            <a:r>
              <a:rPr lang="en-US" sz="1000" dirty="0"/>
              <a:t>Silt trap (SUD 3) complete and capturing run-off. Credit: Norfolk Rivers Internal Drainage Board.</a:t>
            </a:r>
          </a:p>
        </p:txBody>
      </p:sp>
      <p:pic>
        <p:nvPicPr>
          <p:cNvPr id="39" name="Picture 38" descr="14683_NorfolkRiversLogoMas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5375" cy="360000"/>
          </a:xfrm>
          <a:prstGeom prst="rect">
            <a:avLst/>
          </a:prstGeom>
        </p:spPr>
      </p:pic>
      <p:pic>
        <p:nvPicPr>
          <p:cNvPr id="40" name="Picture 39" descr="addressing-the-challenges-improving-our-wetlands-andrea-kelly-broads-authority-senior-ecologist-20-638.jpg"/>
          <p:cNvPicPr>
            <a:picLocks noChangeAspect="1"/>
          </p:cNvPicPr>
          <p:nvPr/>
        </p:nvPicPr>
        <p:blipFill rotWithShape="1">
          <a:blip r:embed="rId5">
            <a:extLst>
              <a:ext uri="{28A0092B-C50C-407E-A947-70E740481C1C}">
                <a14:useLocalDpi xmlns:a14="http://schemas.microsoft.com/office/drawing/2010/main" val="0"/>
              </a:ext>
            </a:extLst>
          </a:blip>
          <a:srcRect l="69074" b="64852"/>
          <a:stretch/>
        </p:blipFill>
        <p:spPr>
          <a:xfrm>
            <a:off x="6498000" y="0"/>
            <a:ext cx="360000" cy="360000"/>
          </a:xfrm>
          <a:prstGeom prst="rect">
            <a:avLst/>
          </a:prstGeom>
        </p:spPr>
      </p:pic>
      <p:sp>
        <p:nvSpPr>
          <p:cNvPr id="2" name="TextBox 1">
            <a:extLst>
              <a:ext uri="{FF2B5EF4-FFF2-40B4-BE49-F238E27FC236}">
                <a16:creationId xmlns:a16="http://schemas.microsoft.com/office/drawing/2014/main" xmlns="" id="{8A6C79CA-92DF-41C8-8CA0-89EDF0E6A0F6}"/>
              </a:ext>
            </a:extLst>
          </p:cNvPr>
          <p:cNvSpPr txBox="1"/>
          <p:nvPr/>
        </p:nvSpPr>
        <p:spPr>
          <a:xfrm>
            <a:off x="110667" y="4532011"/>
            <a:ext cx="6636665" cy="4154984"/>
          </a:xfrm>
          <a:prstGeom prst="rect">
            <a:avLst/>
          </a:prstGeom>
          <a:noFill/>
        </p:spPr>
        <p:txBody>
          <a:bodyPr wrap="square" rtlCol="0">
            <a:spAutoFit/>
          </a:bodyPr>
          <a:lstStyle/>
          <a:p>
            <a:r>
              <a:rPr lang="en-US" sz="1100" b="1" dirty="0"/>
              <a:t>4.2 In- stream sediment loads and turbidity</a:t>
            </a:r>
            <a:endParaRPr lang="en-GB" sz="1100" dirty="0"/>
          </a:p>
          <a:p>
            <a:r>
              <a:rPr lang="en-US" sz="1100" dirty="0"/>
              <a:t>In-stream water samples were collected both upstream and downstream of the silt traps on a weekly basis between December 2016 and March 2017 to test for water quality (using 20+ parameters). High-resolution optical turbidity probes were also installed upstream and downstream of the site to measure turbidity at 30-minute intervals. The data obtained was compared with baseline river water quality data collected between 2012 and 2014.</a:t>
            </a:r>
          </a:p>
          <a:p>
            <a:endParaRPr lang="en-US" sz="1100" dirty="0"/>
          </a:p>
          <a:p>
            <a:r>
              <a:rPr lang="en-US" sz="1100" dirty="0"/>
              <a:t>The results revealed that </a:t>
            </a:r>
            <a:r>
              <a:rPr lang="en-GB" sz="1100" dirty="0"/>
              <a:t>in-stream sediment loads and turbidity were significantly lower than values reported pre-silt trap installation. This supports the hypothesis that the traps will reduce sediment quantities entering the river system. Moreover, visual observations of the traps confirmed that the traps were receiving significant levels of sediment-laden run-off during rainfall events.</a:t>
            </a:r>
          </a:p>
          <a:p>
            <a:r>
              <a:rPr lang="en-GB" sz="1100" dirty="0"/>
              <a:t> </a:t>
            </a:r>
          </a:p>
          <a:p>
            <a:r>
              <a:rPr lang="en-GB" sz="1100" dirty="0"/>
              <a:t>These results conclude that the silt traps at Salle are an effective measure for reducing river sediment inputs from surface sources in an agricultural catchment. </a:t>
            </a:r>
          </a:p>
          <a:p>
            <a:r>
              <a:rPr lang="en-GB" sz="1100" dirty="0"/>
              <a:t> </a:t>
            </a:r>
          </a:p>
          <a:p>
            <a:r>
              <a:rPr lang="en-US" sz="1100" b="1" dirty="0"/>
              <a:t>4.3 Further expected results</a:t>
            </a:r>
          </a:p>
          <a:p>
            <a:pPr marL="171450" indent="-171450">
              <a:buFont typeface="Wingdings" panose="05000000000000000000" pitchFamily="2" charset="2"/>
              <a:buChar char="Ø"/>
            </a:pPr>
            <a:r>
              <a:rPr lang="en-US" sz="1100" b="1" dirty="0"/>
              <a:t>Nitrate and phosphate retention </a:t>
            </a:r>
            <a:endParaRPr lang="en-GB" sz="1100" dirty="0"/>
          </a:p>
          <a:p>
            <a:r>
              <a:rPr lang="en-US" sz="1100" dirty="0"/>
              <a:t>Recording of the amounts of nitrate, phosphate and organic matter retained within the traps will provide a figure for how many kilograms of N, P and C have been prevented from entering the river</a:t>
            </a:r>
            <a:r>
              <a:rPr lang="en-US" sz="1100" dirty="0" smtClean="0"/>
              <a:t>.</a:t>
            </a:r>
          </a:p>
          <a:p>
            <a:endParaRPr lang="en-GB" sz="1100" dirty="0"/>
          </a:p>
          <a:p>
            <a:pPr marL="171450" indent="-171450">
              <a:buFont typeface="Wingdings" panose="05000000000000000000" pitchFamily="2" charset="2"/>
              <a:buChar char="Ø"/>
            </a:pPr>
            <a:r>
              <a:rPr lang="en-US" sz="1100" b="1" dirty="0"/>
              <a:t>Drone survey </a:t>
            </a:r>
            <a:endParaRPr lang="en-GB" sz="1100" dirty="0"/>
          </a:p>
          <a:p>
            <a:r>
              <a:rPr lang="en-US" sz="1100" dirty="0"/>
              <a:t>An aerial drone survey </a:t>
            </a:r>
            <a:r>
              <a:rPr lang="en-US" sz="1100" dirty="0" smtClean="0"/>
              <a:t>was </a:t>
            </a:r>
            <a:r>
              <a:rPr lang="en-US" sz="1100" dirty="0"/>
              <a:t>conducted in November </a:t>
            </a:r>
            <a:r>
              <a:rPr lang="en-US" sz="1100" dirty="0" smtClean="0"/>
              <a:t>2016 </a:t>
            </a:r>
            <a:r>
              <a:rPr lang="en-US" sz="1100" dirty="0"/>
              <a:t>to calculate the dimensions of the traps so that their development can be monitored over time. It is hoped that another survey will be carried out in the late summer of 2017 for comparison, allowing an estimation of silt volumes accumulated since installation.</a:t>
            </a:r>
            <a:endParaRPr lang="en-GB" sz="1100" dirty="0"/>
          </a:p>
        </p:txBody>
      </p:sp>
      <p:grpSp>
        <p:nvGrpSpPr>
          <p:cNvPr id="23" name="Group 22">
            <a:extLst>
              <a:ext uri="{FF2B5EF4-FFF2-40B4-BE49-F238E27FC236}">
                <a16:creationId xmlns:a16="http://schemas.microsoft.com/office/drawing/2014/main" xmlns="" id="{C338AD06-4F19-40D2-84EA-0093AE381F11}"/>
              </a:ext>
            </a:extLst>
          </p:cNvPr>
          <p:cNvGrpSpPr/>
          <p:nvPr/>
        </p:nvGrpSpPr>
        <p:grpSpPr>
          <a:xfrm>
            <a:off x="29719" y="9501308"/>
            <a:ext cx="6810281" cy="366448"/>
            <a:chOff x="29797" y="9501165"/>
            <a:chExt cx="6828203" cy="374795"/>
          </a:xfrm>
        </p:grpSpPr>
        <p:pic>
          <p:nvPicPr>
            <p:cNvPr id="24" name="Picture 23" descr="WSF logo.jpg">
              <a:extLst>
                <a:ext uri="{FF2B5EF4-FFF2-40B4-BE49-F238E27FC236}">
                  <a16:creationId xmlns:a16="http://schemas.microsoft.com/office/drawing/2014/main" xmlns="" id="{FF1654B7-1327-449F-BB29-9FB4B2CEC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01" y="9503659"/>
              <a:ext cx="970507" cy="368200"/>
            </a:xfrm>
            <a:prstGeom prst="rect">
              <a:avLst/>
            </a:prstGeom>
          </p:spPr>
        </p:pic>
        <p:pic>
          <p:nvPicPr>
            <p:cNvPr id="25" name="Picture 24" descr="WWF.png">
              <a:extLst>
                <a:ext uri="{FF2B5EF4-FFF2-40B4-BE49-F238E27FC236}">
                  <a16:creationId xmlns:a16="http://schemas.microsoft.com/office/drawing/2014/main" xmlns="" id="{6278F271-FA22-43F9-BF45-662286B95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1480" y="9503659"/>
              <a:ext cx="303031" cy="359999"/>
            </a:xfrm>
            <a:prstGeom prst="rect">
              <a:avLst/>
            </a:prstGeom>
          </p:spPr>
        </p:pic>
        <p:pic>
          <p:nvPicPr>
            <p:cNvPr id="26" name="Picture 25" descr="coca cola.png">
              <a:extLst>
                <a:ext uri="{FF2B5EF4-FFF2-40B4-BE49-F238E27FC236}">
                  <a16:creationId xmlns:a16="http://schemas.microsoft.com/office/drawing/2014/main" xmlns="" id="{14AE49AC-6863-4458-9085-8A96BDB9923C}"/>
                </a:ext>
              </a:extLst>
            </p:cNvPr>
            <p:cNvPicPr>
              <a:picLocks noChangeAspect="1"/>
            </p:cNvPicPr>
            <p:nvPr/>
          </p:nvPicPr>
          <p:blipFill rotWithShape="1">
            <a:blip r:embed="rId8">
              <a:extLst>
                <a:ext uri="{28A0092B-C50C-407E-A947-70E740481C1C}">
                  <a14:useLocalDpi xmlns:a14="http://schemas.microsoft.com/office/drawing/2010/main" val="0"/>
                </a:ext>
              </a:extLst>
            </a:blip>
            <a:srcRect l="6595" t="31852" r="1933" b="34315"/>
            <a:stretch/>
          </p:blipFill>
          <p:spPr>
            <a:xfrm>
              <a:off x="4574985" y="9515960"/>
              <a:ext cx="1231165" cy="360000"/>
            </a:xfrm>
            <a:prstGeom prst="rect">
              <a:avLst/>
            </a:prstGeom>
          </p:spPr>
        </p:pic>
        <p:pic>
          <p:nvPicPr>
            <p:cNvPr id="27" name="Picture 26" descr="CCEP_LOGO_COKE_RED.jpg">
              <a:extLst>
                <a:ext uri="{FF2B5EF4-FFF2-40B4-BE49-F238E27FC236}">
                  <a16:creationId xmlns:a16="http://schemas.microsoft.com/office/drawing/2014/main" xmlns="" id="{282F648F-3754-49CB-83E3-4A2FBDE946F4}"/>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806150" y="9515960"/>
              <a:ext cx="1051850" cy="326528"/>
            </a:xfrm>
            <a:prstGeom prst="rect">
              <a:avLst/>
            </a:prstGeom>
          </p:spPr>
        </p:pic>
        <p:pic>
          <p:nvPicPr>
            <p:cNvPr id="28" name="Picture 27" descr="broads authority logo.jpg">
              <a:extLst>
                <a:ext uri="{FF2B5EF4-FFF2-40B4-BE49-F238E27FC236}">
                  <a16:creationId xmlns:a16="http://schemas.microsoft.com/office/drawing/2014/main" xmlns="" id="{CBEA64C2-9D72-42A2-8034-7BC89BCDFC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97" y="9501165"/>
              <a:ext cx="368200" cy="368200"/>
            </a:xfrm>
            <a:prstGeom prst="rect">
              <a:avLst/>
            </a:prstGeom>
          </p:spPr>
        </p:pic>
        <p:pic>
          <p:nvPicPr>
            <p:cNvPr id="29" name="Picture 28" descr="Environment-Agency-Logo1.jpg">
              <a:extLst>
                <a:ext uri="{FF2B5EF4-FFF2-40B4-BE49-F238E27FC236}">
                  <a16:creationId xmlns:a16="http://schemas.microsoft.com/office/drawing/2014/main" xmlns="" id="{59F8518E-48DC-473A-99C9-C725E0F8715B}"/>
                </a:ext>
              </a:extLst>
            </p:cNvPr>
            <p:cNvPicPr>
              <a:picLocks noChangeAspect="1"/>
            </p:cNvPicPr>
            <p:nvPr/>
          </p:nvPicPr>
          <p:blipFill rotWithShape="1">
            <a:blip r:embed="rId11">
              <a:extLst>
                <a:ext uri="{28A0092B-C50C-407E-A947-70E740481C1C}">
                  <a14:useLocalDpi xmlns:a14="http://schemas.microsoft.com/office/drawing/2010/main" val="0"/>
                </a:ext>
              </a:extLst>
            </a:blip>
            <a:srcRect l="7244" t="1" b="4555"/>
            <a:stretch/>
          </p:blipFill>
          <p:spPr>
            <a:xfrm>
              <a:off x="1875578" y="9503659"/>
              <a:ext cx="888329" cy="368200"/>
            </a:xfrm>
            <a:prstGeom prst="rect">
              <a:avLst/>
            </a:prstGeom>
          </p:spPr>
        </p:pic>
        <p:pic>
          <p:nvPicPr>
            <p:cNvPr id="30" name="Picture 29" descr="Screen Shot 2017-06-13 at 09.52.37.png">
              <a:extLst>
                <a:ext uri="{FF2B5EF4-FFF2-40B4-BE49-F238E27FC236}">
                  <a16:creationId xmlns:a16="http://schemas.microsoft.com/office/drawing/2014/main" xmlns="" id="{B5667AE1-17CD-4F07-8049-0DD964EC4E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42991" y="9515960"/>
              <a:ext cx="503353" cy="360000"/>
            </a:xfrm>
            <a:prstGeom prst="rect">
              <a:avLst/>
            </a:prstGeom>
          </p:spPr>
        </p:pic>
        <p:pic>
          <p:nvPicPr>
            <p:cNvPr id="31" name="Picture 30" descr="UEA_NEW_BRAND_Magenta.png">
              <a:extLst>
                <a:ext uri="{FF2B5EF4-FFF2-40B4-BE49-F238E27FC236}">
                  <a16:creationId xmlns:a16="http://schemas.microsoft.com/office/drawing/2014/main" xmlns="" id="{45B2D6E7-8536-4143-95ED-A31D3CF05B0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68342" y="9503659"/>
              <a:ext cx="360000" cy="359999"/>
            </a:xfrm>
            <a:prstGeom prst="rect">
              <a:avLst/>
            </a:prstGeom>
          </p:spPr>
        </p:pic>
        <p:pic>
          <p:nvPicPr>
            <p:cNvPr id="41" name="Picture 40" descr="WaterLIFE.jpg">
              <a:extLst>
                <a:ext uri="{FF2B5EF4-FFF2-40B4-BE49-F238E27FC236}">
                  <a16:creationId xmlns:a16="http://schemas.microsoft.com/office/drawing/2014/main" xmlns="" id="{998FC028-F358-4B9C-BBF2-3A833825280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06659" y="9507759"/>
              <a:ext cx="400928" cy="359999"/>
            </a:xfrm>
            <a:prstGeom prst="rect">
              <a:avLst/>
            </a:prstGeom>
          </p:spPr>
        </p:pic>
        <p:pic>
          <p:nvPicPr>
            <p:cNvPr id="42" name="Picture 41" descr="wensum alliance logo.jpg">
              <a:extLst>
                <a:ext uri="{FF2B5EF4-FFF2-40B4-BE49-F238E27FC236}">
                  <a16:creationId xmlns:a16="http://schemas.microsoft.com/office/drawing/2014/main" xmlns="" id="{3897988F-77EB-4296-9CD8-767ED86A97D1}"/>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431202" y="9507760"/>
              <a:ext cx="360947" cy="368200"/>
            </a:xfrm>
            <a:prstGeom prst="rect">
              <a:avLst/>
            </a:prstGeom>
          </p:spPr>
        </p:pic>
      </p:grpSp>
    </p:spTree>
    <p:extLst>
      <p:ext uri="{BB962C8B-B14F-4D97-AF65-F5344CB8AC3E}">
        <p14:creationId xmlns:p14="http://schemas.microsoft.com/office/powerpoint/2010/main" val="4141834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58000" cy="914400"/>
          </a:xfrm>
          <a:prstGeom prst="rect">
            <a:avLst/>
          </a:prstGeom>
          <a:solidFill>
            <a:srgbClr val="176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Black"/>
            </a:endParaRPr>
          </a:p>
        </p:txBody>
      </p:sp>
      <p:sp>
        <p:nvSpPr>
          <p:cNvPr id="2" name="TextBox 1"/>
          <p:cNvSpPr txBox="1"/>
          <p:nvPr/>
        </p:nvSpPr>
        <p:spPr>
          <a:xfrm>
            <a:off x="169083" y="1188089"/>
            <a:ext cx="6451047" cy="7725192"/>
          </a:xfrm>
          <a:prstGeom prst="rect">
            <a:avLst/>
          </a:prstGeom>
          <a:noFill/>
        </p:spPr>
        <p:txBody>
          <a:bodyPr wrap="square" rtlCol="0">
            <a:spAutoFit/>
          </a:bodyPr>
          <a:lstStyle/>
          <a:p>
            <a:r>
              <a:rPr lang="en-US" sz="1200" b="1" dirty="0"/>
              <a:t>5. Environmental and Socio-economic Benefits</a:t>
            </a:r>
            <a:endParaRPr lang="en-US" sz="1100" b="1" dirty="0"/>
          </a:p>
          <a:p>
            <a:r>
              <a:rPr lang="en-US" sz="1100" dirty="0"/>
              <a:t>The silt traps at Salle will provide public economic benefits and will also deliver private financial savings for companies, farmers and landowners: a win-win outcome for all stakeholders. Where possible, the monitoring results will be quantified into £ savings in due course.</a:t>
            </a:r>
            <a:endParaRPr lang="en-GB" sz="1100" dirty="0"/>
          </a:p>
          <a:p>
            <a:r>
              <a:rPr lang="en-US" sz="1100" dirty="0"/>
              <a:t> </a:t>
            </a:r>
            <a:endParaRPr lang="en-GB" sz="1100" dirty="0"/>
          </a:p>
          <a:p>
            <a:r>
              <a:rPr lang="en-GB" sz="1100" b="1" dirty="0"/>
              <a:t>5.1 Water quality</a:t>
            </a:r>
          </a:p>
          <a:p>
            <a:r>
              <a:rPr lang="en-GB" sz="1100" dirty="0"/>
              <a:t>A reduction in the nutrient inputs and sediment load reaching the River Wensum will improve the quality of water. As well as reducing the damaging effect that sediment and nutrient enrichment can have on the aquatic ecosystem (eutrophication and riverbed smothering), water treatment costs for drinking water consumption will also be lower.</a:t>
            </a:r>
          </a:p>
          <a:p>
            <a:endParaRPr lang="en-GB" sz="1100" dirty="0"/>
          </a:p>
          <a:p>
            <a:r>
              <a:rPr lang="en-GB" sz="1100" b="1" dirty="0"/>
              <a:t>5.2 Flood alleviation</a:t>
            </a:r>
            <a:endParaRPr lang="en-GB" sz="1100" dirty="0"/>
          </a:p>
          <a:p>
            <a:r>
              <a:rPr lang="en-GB" sz="1100" dirty="0"/>
              <a:t>The silt traps will prevent an increase in sediment accumulation in the river which, if allowed, could raise the level of the riverbed and increase water levels, posing a serious risk to the urban areas which the Wensum flows through. Moreover, the silt traps will release water at a slower rate, reducing the volume of water entering the watercourse during peak flood flow.</a:t>
            </a:r>
          </a:p>
          <a:p>
            <a:pPr marL="228600" indent="-228600">
              <a:buFont typeface="+mj-lt"/>
              <a:buAutoNum type="alphaLcParenR"/>
            </a:pPr>
            <a:endParaRPr lang="en-GB" sz="1100" dirty="0"/>
          </a:p>
          <a:p>
            <a:r>
              <a:rPr lang="en-GB" sz="1100" dirty="0"/>
              <a:t>Both public and private savings could be achieved through a reduced flood risk: farmers/landowners will not be subjected to flood liability charges, and householders and local businesses will not be subjected to the costs associated with flood damage e.g. loss of business and repair.</a:t>
            </a:r>
          </a:p>
          <a:p>
            <a:pPr marL="228600" indent="-228600">
              <a:buFont typeface="+mj-lt"/>
              <a:buAutoNum type="alphaLcParenR"/>
            </a:pPr>
            <a:endParaRPr lang="en-GB" sz="1100" dirty="0"/>
          </a:p>
          <a:p>
            <a:r>
              <a:rPr lang="en-GB" sz="1100" b="1" dirty="0"/>
              <a:t>5.3 Impacts on irrigation infrastructure</a:t>
            </a:r>
            <a:endParaRPr lang="en-GB" sz="1100" dirty="0"/>
          </a:p>
          <a:p>
            <a:r>
              <a:rPr lang="en-GB" sz="1100" dirty="0"/>
              <a:t>Increased sediment loading could have impacts on man-made infrastructure. For example, too much sediment can disrupt the normal functioning of irrigation pump house intakes and can also disrupt irrigation when excess sediment is deposited in the watercourse through blockages in pumps and distribution networks. Deposition in the river could lead to high costs for those reliant on these systems as a water supply and may even impact upon produce. </a:t>
            </a:r>
          </a:p>
          <a:p>
            <a:pPr marL="228600" indent="-228600">
              <a:buFont typeface="+mj-lt"/>
              <a:buAutoNum type="alphaLcParenR"/>
            </a:pPr>
            <a:endParaRPr lang="en-GB" sz="1100" dirty="0"/>
          </a:p>
          <a:p>
            <a:r>
              <a:rPr lang="en-GB" sz="1100" dirty="0"/>
              <a:t>Furthermore, dredging may be required to remove surplus sediment, which is costly to operate and can be damaging for the aquatic habitat e.g. causes re-suspension of sediment and sediment associated contaminants and removes invertebrates and other organisms. By preventing excessive sediment loads entering the watercourse, the need for dredging can be reduced.</a:t>
            </a:r>
          </a:p>
          <a:p>
            <a:pPr marL="228600" indent="-228600">
              <a:buFont typeface="+mj-lt"/>
              <a:buAutoNum type="alphaLcParenR"/>
            </a:pPr>
            <a:endParaRPr lang="en-GB" sz="1100" dirty="0"/>
          </a:p>
          <a:p>
            <a:r>
              <a:rPr lang="en-GB" sz="1100" b="1" dirty="0"/>
              <a:t>5.4 Recreational and cultural services</a:t>
            </a:r>
            <a:endParaRPr lang="en-GB" sz="1100" dirty="0"/>
          </a:p>
          <a:p>
            <a:r>
              <a:rPr lang="en-GB" sz="1100" dirty="0"/>
              <a:t>Thousands of tourists visit the River Wensum Catchment and the downstream Broads National Park each year to enjoy activities such as fishing, boating, water skiing and walking. This tourist ‘hotspot’ is very important for the local economy. Therefore, keeping the water and aquatic habitat clean will be important for the health and amenity of the area – not only in terms of visual amenity but also for fish reproduction and navigational purposes.</a:t>
            </a:r>
          </a:p>
          <a:p>
            <a:endParaRPr lang="en-GB" sz="1100" dirty="0"/>
          </a:p>
          <a:p>
            <a:r>
              <a:rPr lang="en-GB" sz="1100" b="1" dirty="0">
                <a:solidFill>
                  <a:prstClr val="black"/>
                </a:solidFill>
              </a:rPr>
              <a:t>5.5 Farm business efficiency</a:t>
            </a:r>
            <a:endParaRPr lang="en-GB" sz="1100" dirty="0">
              <a:solidFill>
                <a:prstClr val="black"/>
              </a:solidFill>
            </a:endParaRPr>
          </a:p>
          <a:p>
            <a:r>
              <a:rPr lang="en-GB" sz="1100" dirty="0">
                <a:solidFill>
                  <a:prstClr val="black"/>
                </a:solidFill>
              </a:rPr>
              <a:t>Capturing nutrients and sediment before they leave the farm will reduce input costs for the farmer, in terms of fertiliser and pesticide purchase, as well as tractor fuel, spreading equipment and labour costs. This will ultimately benefit the farm business in the long-term</a:t>
            </a:r>
            <a:r>
              <a:rPr lang="en-GB" sz="1100" dirty="0" smtClean="0">
                <a:solidFill>
                  <a:prstClr val="black"/>
                </a:solidFill>
              </a:rPr>
              <a:t>.  Additionally, increased yields could be achieved with the containment of valuable topsoil. </a:t>
            </a:r>
            <a:endParaRPr lang="en-GB" sz="1100" dirty="0">
              <a:solidFill>
                <a:prstClr val="black"/>
              </a:solidFill>
              <a:highlight>
                <a:srgbClr val="FFFF00"/>
              </a:highlight>
            </a:endParaRPr>
          </a:p>
        </p:txBody>
      </p:sp>
      <p:pic>
        <p:nvPicPr>
          <p:cNvPr id="14" name="Picture 13" descr="14683_NorfolkRiversLogoMas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5375" cy="360000"/>
          </a:xfrm>
          <a:prstGeom prst="rect">
            <a:avLst/>
          </a:prstGeom>
        </p:spPr>
      </p:pic>
      <p:pic>
        <p:nvPicPr>
          <p:cNvPr id="15" name="Picture 14" descr="addressing-the-challenges-improving-our-wetlands-andrea-kelly-broads-authority-senior-ecologist-20-638.jpg"/>
          <p:cNvPicPr>
            <a:picLocks noChangeAspect="1"/>
          </p:cNvPicPr>
          <p:nvPr/>
        </p:nvPicPr>
        <p:blipFill rotWithShape="1">
          <a:blip r:embed="rId3">
            <a:extLst>
              <a:ext uri="{28A0092B-C50C-407E-A947-70E740481C1C}">
                <a14:useLocalDpi xmlns:a14="http://schemas.microsoft.com/office/drawing/2010/main" val="0"/>
              </a:ext>
            </a:extLst>
          </a:blip>
          <a:srcRect l="69074" b="64852"/>
          <a:stretch/>
        </p:blipFill>
        <p:spPr>
          <a:xfrm>
            <a:off x="6498000" y="0"/>
            <a:ext cx="360000" cy="360000"/>
          </a:xfrm>
          <a:prstGeom prst="rect">
            <a:avLst/>
          </a:prstGeom>
        </p:spPr>
      </p:pic>
      <p:grpSp>
        <p:nvGrpSpPr>
          <p:cNvPr id="23" name="Group 22">
            <a:extLst>
              <a:ext uri="{FF2B5EF4-FFF2-40B4-BE49-F238E27FC236}">
                <a16:creationId xmlns:a16="http://schemas.microsoft.com/office/drawing/2014/main" xmlns="" id="{C28C5AC5-C839-4196-8459-CF47C85B95FA}"/>
              </a:ext>
            </a:extLst>
          </p:cNvPr>
          <p:cNvGrpSpPr/>
          <p:nvPr/>
        </p:nvGrpSpPr>
        <p:grpSpPr>
          <a:xfrm>
            <a:off x="29719" y="9501308"/>
            <a:ext cx="6810281" cy="366448"/>
            <a:chOff x="29797" y="9501165"/>
            <a:chExt cx="6828203" cy="374795"/>
          </a:xfrm>
        </p:grpSpPr>
        <p:pic>
          <p:nvPicPr>
            <p:cNvPr id="24" name="Picture 23" descr="WSF logo.jpg">
              <a:extLst>
                <a:ext uri="{FF2B5EF4-FFF2-40B4-BE49-F238E27FC236}">
                  <a16:creationId xmlns:a16="http://schemas.microsoft.com/office/drawing/2014/main" xmlns="" id="{5CDA6DC6-B4E8-41E8-B3FC-42DFCAB2F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01" y="9503659"/>
              <a:ext cx="970507" cy="368200"/>
            </a:xfrm>
            <a:prstGeom prst="rect">
              <a:avLst/>
            </a:prstGeom>
          </p:spPr>
        </p:pic>
        <p:pic>
          <p:nvPicPr>
            <p:cNvPr id="25" name="Picture 24" descr="WWF.png">
              <a:extLst>
                <a:ext uri="{FF2B5EF4-FFF2-40B4-BE49-F238E27FC236}">
                  <a16:creationId xmlns:a16="http://schemas.microsoft.com/office/drawing/2014/main" xmlns="" id="{65A8FAC1-0AE0-4861-875C-FB677CC856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1480" y="9503659"/>
              <a:ext cx="303031" cy="359999"/>
            </a:xfrm>
            <a:prstGeom prst="rect">
              <a:avLst/>
            </a:prstGeom>
          </p:spPr>
        </p:pic>
        <p:pic>
          <p:nvPicPr>
            <p:cNvPr id="26" name="Picture 25" descr="coca cola.png">
              <a:extLst>
                <a:ext uri="{FF2B5EF4-FFF2-40B4-BE49-F238E27FC236}">
                  <a16:creationId xmlns:a16="http://schemas.microsoft.com/office/drawing/2014/main" xmlns="" id="{BD20580D-650F-4E53-9EF4-1DD992EB166E}"/>
                </a:ext>
              </a:extLst>
            </p:cNvPr>
            <p:cNvPicPr>
              <a:picLocks noChangeAspect="1"/>
            </p:cNvPicPr>
            <p:nvPr/>
          </p:nvPicPr>
          <p:blipFill rotWithShape="1">
            <a:blip r:embed="rId6">
              <a:extLst>
                <a:ext uri="{28A0092B-C50C-407E-A947-70E740481C1C}">
                  <a14:useLocalDpi xmlns:a14="http://schemas.microsoft.com/office/drawing/2010/main" val="0"/>
                </a:ext>
              </a:extLst>
            </a:blip>
            <a:srcRect l="6595" t="31852" r="1933" b="34315"/>
            <a:stretch/>
          </p:blipFill>
          <p:spPr>
            <a:xfrm>
              <a:off x="4574985" y="9515960"/>
              <a:ext cx="1231165" cy="360000"/>
            </a:xfrm>
            <a:prstGeom prst="rect">
              <a:avLst/>
            </a:prstGeom>
          </p:spPr>
        </p:pic>
        <p:pic>
          <p:nvPicPr>
            <p:cNvPr id="27" name="Picture 26" descr="CCEP_LOGO_COKE_RED.jpg">
              <a:extLst>
                <a:ext uri="{FF2B5EF4-FFF2-40B4-BE49-F238E27FC236}">
                  <a16:creationId xmlns:a16="http://schemas.microsoft.com/office/drawing/2014/main" xmlns="" id="{66C9EDD2-49AD-45CE-9472-7C565E0438DB}"/>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5806150" y="9515960"/>
              <a:ext cx="1051850" cy="326528"/>
            </a:xfrm>
            <a:prstGeom prst="rect">
              <a:avLst/>
            </a:prstGeom>
          </p:spPr>
        </p:pic>
        <p:pic>
          <p:nvPicPr>
            <p:cNvPr id="28" name="Picture 27" descr="broads authority logo.jpg">
              <a:extLst>
                <a:ext uri="{FF2B5EF4-FFF2-40B4-BE49-F238E27FC236}">
                  <a16:creationId xmlns:a16="http://schemas.microsoft.com/office/drawing/2014/main" xmlns="" id="{BB88EC0C-23A2-4CC3-925A-54878E5AE8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97" y="9501165"/>
              <a:ext cx="368200" cy="368200"/>
            </a:xfrm>
            <a:prstGeom prst="rect">
              <a:avLst/>
            </a:prstGeom>
          </p:spPr>
        </p:pic>
        <p:pic>
          <p:nvPicPr>
            <p:cNvPr id="29" name="Picture 28" descr="Environment-Agency-Logo1.jpg">
              <a:extLst>
                <a:ext uri="{FF2B5EF4-FFF2-40B4-BE49-F238E27FC236}">
                  <a16:creationId xmlns:a16="http://schemas.microsoft.com/office/drawing/2014/main" xmlns="" id="{ED06B062-8019-45B0-8E5B-5EF4E18CF9FF}"/>
                </a:ext>
              </a:extLst>
            </p:cNvPr>
            <p:cNvPicPr>
              <a:picLocks noChangeAspect="1"/>
            </p:cNvPicPr>
            <p:nvPr/>
          </p:nvPicPr>
          <p:blipFill rotWithShape="1">
            <a:blip r:embed="rId9">
              <a:extLst>
                <a:ext uri="{28A0092B-C50C-407E-A947-70E740481C1C}">
                  <a14:useLocalDpi xmlns:a14="http://schemas.microsoft.com/office/drawing/2010/main" val="0"/>
                </a:ext>
              </a:extLst>
            </a:blip>
            <a:srcRect l="7244" t="1" b="4555"/>
            <a:stretch/>
          </p:blipFill>
          <p:spPr>
            <a:xfrm>
              <a:off x="1875578" y="9503659"/>
              <a:ext cx="888329" cy="368200"/>
            </a:xfrm>
            <a:prstGeom prst="rect">
              <a:avLst/>
            </a:prstGeom>
          </p:spPr>
        </p:pic>
        <p:pic>
          <p:nvPicPr>
            <p:cNvPr id="30" name="Picture 29" descr="Screen Shot 2017-06-13 at 09.52.37.png">
              <a:extLst>
                <a:ext uri="{FF2B5EF4-FFF2-40B4-BE49-F238E27FC236}">
                  <a16:creationId xmlns:a16="http://schemas.microsoft.com/office/drawing/2014/main" xmlns="" id="{1BBF1D41-818E-4674-9423-E3D54F9AFC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2991" y="9515960"/>
              <a:ext cx="503353" cy="360000"/>
            </a:xfrm>
            <a:prstGeom prst="rect">
              <a:avLst/>
            </a:prstGeom>
          </p:spPr>
        </p:pic>
        <p:pic>
          <p:nvPicPr>
            <p:cNvPr id="31" name="Picture 30" descr="UEA_NEW_BRAND_Magenta.png">
              <a:extLst>
                <a:ext uri="{FF2B5EF4-FFF2-40B4-BE49-F238E27FC236}">
                  <a16:creationId xmlns:a16="http://schemas.microsoft.com/office/drawing/2014/main" xmlns="" id="{6C3ABB15-D66F-4834-A35D-E56AE71B67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342" y="9503659"/>
              <a:ext cx="360000" cy="359999"/>
            </a:xfrm>
            <a:prstGeom prst="rect">
              <a:avLst/>
            </a:prstGeom>
          </p:spPr>
        </p:pic>
        <p:pic>
          <p:nvPicPr>
            <p:cNvPr id="37" name="Picture 36" descr="WaterLIFE.jpg">
              <a:extLst>
                <a:ext uri="{FF2B5EF4-FFF2-40B4-BE49-F238E27FC236}">
                  <a16:creationId xmlns:a16="http://schemas.microsoft.com/office/drawing/2014/main" xmlns="" id="{B4D1D390-0031-413B-B5A1-9174E67E31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6659" y="9507759"/>
              <a:ext cx="400928" cy="359999"/>
            </a:xfrm>
            <a:prstGeom prst="rect">
              <a:avLst/>
            </a:prstGeom>
          </p:spPr>
        </p:pic>
        <p:pic>
          <p:nvPicPr>
            <p:cNvPr id="38" name="Picture 37" descr="wensum alliance logo.jpg">
              <a:extLst>
                <a:ext uri="{FF2B5EF4-FFF2-40B4-BE49-F238E27FC236}">
                  <a16:creationId xmlns:a16="http://schemas.microsoft.com/office/drawing/2014/main" xmlns="" id="{21D3D9DC-629B-4E31-B1AC-F7BD571B0403}"/>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431202" y="9507760"/>
              <a:ext cx="360947" cy="368200"/>
            </a:xfrm>
            <a:prstGeom prst="rect">
              <a:avLst/>
            </a:prstGeom>
          </p:spPr>
        </p:pic>
      </p:grpSp>
    </p:spTree>
    <p:extLst>
      <p:ext uri="{BB962C8B-B14F-4D97-AF65-F5344CB8AC3E}">
        <p14:creationId xmlns:p14="http://schemas.microsoft.com/office/powerpoint/2010/main" val="410561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6858000" cy="914400"/>
          </a:xfrm>
          <a:prstGeom prst="rect">
            <a:avLst/>
          </a:prstGeom>
          <a:solidFill>
            <a:srgbClr val="176B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Black"/>
            </a:endParaRPr>
          </a:p>
        </p:txBody>
      </p:sp>
      <p:sp>
        <p:nvSpPr>
          <p:cNvPr id="3" name="TextBox 2"/>
          <p:cNvSpPr txBox="1"/>
          <p:nvPr/>
        </p:nvSpPr>
        <p:spPr>
          <a:xfrm>
            <a:off x="146083" y="6031953"/>
            <a:ext cx="6582924" cy="18774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100" b="1" dirty="0"/>
              <a:t>A collaborative, multi-partner project</a:t>
            </a:r>
          </a:p>
          <a:p>
            <a:r>
              <a:rPr lang="en-GB" sz="1050" dirty="0"/>
              <a:t>The </a:t>
            </a:r>
            <a:r>
              <a:rPr lang="en-GB" sz="1050" dirty="0" smtClean="0"/>
              <a:t>silt traps were </a:t>
            </a:r>
            <a:r>
              <a:rPr lang="en-GB" sz="1050" dirty="0"/>
              <a:t>designed by the Norfolk Rivers Internal Drainage </a:t>
            </a:r>
            <a:r>
              <a:rPr lang="en-GB" sz="1050" dirty="0" smtClean="0"/>
              <a:t>Board and </a:t>
            </a:r>
            <a:r>
              <a:rPr lang="en-GB" sz="1050" dirty="0"/>
              <a:t>constructed by Aylsham Plant </a:t>
            </a:r>
            <a:r>
              <a:rPr lang="en-GB" sz="1050" dirty="0" smtClean="0"/>
              <a:t>Hire.  They were supported by </a:t>
            </a:r>
            <a:r>
              <a:rPr lang="en-GB" sz="1050" dirty="0"/>
              <a:t>the Water Sensitive Farming </a:t>
            </a:r>
            <a:r>
              <a:rPr lang="en-GB" sz="1050" dirty="0" smtClean="0"/>
              <a:t>project 2016-2018 </a:t>
            </a:r>
            <a:r>
              <a:rPr lang="en-GB" sz="1050" dirty="0"/>
              <a:t>(with funding from </a:t>
            </a:r>
            <a:r>
              <a:rPr lang="en-GB" sz="1050" dirty="0" smtClean="0"/>
              <a:t>Coca-Cola, distributed </a:t>
            </a:r>
            <a:r>
              <a:rPr lang="en-GB" sz="1050" dirty="0"/>
              <a:t>through the </a:t>
            </a:r>
            <a:r>
              <a:rPr lang="en-GB" sz="1050" dirty="0" smtClean="0"/>
              <a:t>EC LIFE+ </a:t>
            </a:r>
            <a:r>
              <a:rPr lang="en-GB" sz="1050" dirty="0" err="1" smtClean="0"/>
              <a:t>WaterLIFE</a:t>
            </a:r>
            <a:r>
              <a:rPr lang="en-GB" sz="1050" dirty="0" smtClean="0"/>
              <a:t> </a:t>
            </a:r>
            <a:r>
              <a:rPr lang="en-GB" sz="1050" dirty="0"/>
              <a:t>project); the Environment Agency under the Norfolk Rural Sustainable Drainage System Project 2016/17; and the Salle Estate. The University of East Anglia is monitoring the effect of </a:t>
            </a:r>
            <a:r>
              <a:rPr lang="en-GB" sz="1050" dirty="0" smtClean="0"/>
              <a:t>the traps on </a:t>
            </a:r>
            <a:r>
              <a:rPr lang="en-GB" sz="1050" dirty="0"/>
              <a:t>water quality as part of the Defra Demonstration Test Catchments programme.</a:t>
            </a:r>
          </a:p>
          <a:p>
            <a:endParaRPr lang="en-GB" sz="1050" dirty="0"/>
          </a:p>
          <a:p>
            <a:r>
              <a:rPr lang="en-GB" sz="1050" dirty="0"/>
              <a:t>The project was facilitated by the Broadland Catchment Partnership that is co-hosted by the Broads Authority and Norfolk Rivers Trust. </a:t>
            </a:r>
            <a:r>
              <a:rPr lang="en-GB" sz="1050" dirty="0" smtClean="0"/>
              <a:t>The Partnership involves </a:t>
            </a:r>
            <a:r>
              <a:rPr lang="en-GB" sz="1050" dirty="0"/>
              <a:t>a range of organisations and businesses working together to improve the water environment and provide wider benefits for people and nature. The </a:t>
            </a:r>
            <a:r>
              <a:rPr lang="en-GB" sz="1050" dirty="0" smtClean="0"/>
              <a:t>Partnership </a:t>
            </a:r>
            <a:r>
              <a:rPr lang="en-GB" sz="1050" dirty="0"/>
              <a:t>thanks the Salle Estate for its assistance during construction and the generous provision of land</a:t>
            </a:r>
            <a:r>
              <a:rPr lang="en-GB" sz="1000" dirty="0"/>
              <a:t>.</a:t>
            </a:r>
            <a:endParaRPr lang="en-US" dirty="0"/>
          </a:p>
        </p:txBody>
      </p:sp>
      <p:pic>
        <p:nvPicPr>
          <p:cNvPr id="14" name="Picture 13" descr="14683_NorfolkRiversLogoMas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5375" cy="360000"/>
          </a:xfrm>
          <a:prstGeom prst="rect">
            <a:avLst/>
          </a:prstGeom>
        </p:spPr>
      </p:pic>
      <p:pic>
        <p:nvPicPr>
          <p:cNvPr id="15" name="Picture 14" descr="addressing-the-challenges-improving-our-wetlands-andrea-kelly-broads-authority-senior-ecologist-20-638.jpg"/>
          <p:cNvPicPr>
            <a:picLocks noChangeAspect="1"/>
          </p:cNvPicPr>
          <p:nvPr/>
        </p:nvPicPr>
        <p:blipFill rotWithShape="1">
          <a:blip r:embed="rId4">
            <a:extLst>
              <a:ext uri="{28A0092B-C50C-407E-A947-70E740481C1C}">
                <a14:useLocalDpi xmlns:a14="http://schemas.microsoft.com/office/drawing/2010/main" val="0"/>
              </a:ext>
            </a:extLst>
          </a:blip>
          <a:srcRect l="69074" b="64852"/>
          <a:stretch/>
        </p:blipFill>
        <p:spPr>
          <a:xfrm>
            <a:off x="6498000" y="0"/>
            <a:ext cx="360000" cy="360000"/>
          </a:xfrm>
          <a:prstGeom prst="rect">
            <a:avLst/>
          </a:prstGeom>
        </p:spPr>
      </p:pic>
      <p:sp>
        <p:nvSpPr>
          <p:cNvPr id="23" name="Content Placeholder 2">
            <a:extLst>
              <a:ext uri="{FF2B5EF4-FFF2-40B4-BE49-F238E27FC236}">
                <a16:creationId xmlns:a16="http://schemas.microsoft.com/office/drawing/2014/main" xmlns="" id="{53E8798C-B889-4DD0-A7F6-89FD086A110B}"/>
              </a:ext>
            </a:extLst>
          </p:cNvPr>
          <p:cNvSpPr txBox="1">
            <a:spLocks/>
          </p:cNvSpPr>
          <p:nvPr/>
        </p:nvSpPr>
        <p:spPr>
          <a:xfrm>
            <a:off x="180000" y="1054657"/>
            <a:ext cx="6531917" cy="648586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GB" sz="1100" b="1" dirty="0">
                <a:solidFill>
                  <a:prstClr val="black"/>
                </a:solidFill>
              </a:rPr>
              <a:t>5.6 Educational</a:t>
            </a:r>
            <a:endParaRPr lang="en-GB" sz="1100" dirty="0">
              <a:solidFill>
                <a:prstClr val="black"/>
              </a:solidFill>
            </a:endParaRPr>
          </a:p>
          <a:p>
            <a:pPr algn="l">
              <a:spcBef>
                <a:spcPts val="0"/>
              </a:spcBef>
            </a:pPr>
            <a:r>
              <a:rPr lang="en-GB" sz="1100" dirty="0">
                <a:solidFill>
                  <a:prstClr val="black"/>
                </a:solidFill>
              </a:rPr>
              <a:t>Events for farmers and landowners have been held at Salle. For example, as part of the ‘Innovative ways to improve soil, water and profits’ workshop, attendees were taken to see the silt traps. The site provides an excellent opportunity for holding knowledge-exchange events. These will be important for the sharing and dissemination of novel and cost-effective water sensitive farming measures. Moreover, if these measures were to be implemented across the farming landscape, financial savings could be multiplied, both for farmers and the public.</a:t>
            </a:r>
          </a:p>
          <a:p>
            <a:pPr algn="l">
              <a:spcBef>
                <a:spcPts val="0"/>
              </a:spcBef>
            </a:pPr>
            <a:endParaRPr lang="en-GB" sz="1100" dirty="0">
              <a:solidFill>
                <a:prstClr val="black"/>
              </a:solidFill>
            </a:endParaRPr>
          </a:p>
          <a:p>
            <a:pPr algn="l">
              <a:spcBef>
                <a:spcPts val="0"/>
              </a:spcBef>
            </a:pPr>
            <a:r>
              <a:rPr lang="en-GB" sz="1100" dirty="0">
                <a:solidFill>
                  <a:prstClr val="black"/>
                </a:solidFill>
              </a:rPr>
              <a:t>The silt traps are in a visible location, which will be seen by the public (Figures </a:t>
            </a:r>
            <a:r>
              <a:rPr lang="en-GB" sz="1100" dirty="0" smtClean="0">
                <a:solidFill>
                  <a:prstClr val="black"/>
                </a:solidFill>
              </a:rPr>
              <a:t>8 </a:t>
            </a:r>
            <a:r>
              <a:rPr lang="en-GB" sz="1100" dirty="0">
                <a:solidFill>
                  <a:prstClr val="black"/>
                </a:solidFill>
              </a:rPr>
              <a:t>and </a:t>
            </a:r>
            <a:r>
              <a:rPr lang="en-GB" sz="1100" dirty="0" smtClean="0">
                <a:solidFill>
                  <a:prstClr val="black"/>
                </a:solidFill>
              </a:rPr>
              <a:t>9). </a:t>
            </a:r>
            <a:r>
              <a:rPr lang="en-GB" sz="1100" dirty="0">
                <a:solidFill>
                  <a:prstClr val="black"/>
                </a:solidFill>
              </a:rPr>
              <a:t>Therefore, they could have the potential to inform the public about water sensitive farming and could also improve public perceptions of the farmer and farming industry.</a:t>
            </a:r>
          </a:p>
          <a:p>
            <a:pPr algn="l">
              <a:spcBef>
                <a:spcPts val="0"/>
              </a:spcBef>
            </a:pPr>
            <a:endParaRPr lang="en-US" sz="1100" b="1" dirty="0">
              <a:solidFill>
                <a:prstClr val="black"/>
              </a:solidFill>
            </a:endParaRPr>
          </a:p>
        </p:txBody>
      </p:sp>
      <p:sp>
        <p:nvSpPr>
          <p:cNvPr id="2" name="TextBox 1"/>
          <p:cNvSpPr txBox="1"/>
          <p:nvPr/>
        </p:nvSpPr>
        <p:spPr>
          <a:xfrm>
            <a:off x="146083" y="7944541"/>
            <a:ext cx="6565834" cy="1431161"/>
          </a:xfrm>
          <a:prstGeom prst="rect">
            <a:avLst/>
          </a:prstGeom>
          <a:noFill/>
        </p:spPr>
        <p:txBody>
          <a:bodyPr wrap="square" rtlCol="0">
            <a:spAutoFit/>
          </a:bodyPr>
          <a:lstStyle/>
          <a:p>
            <a:r>
              <a:rPr lang="en-US" sz="1100" b="1" dirty="0"/>
              <a:t>References</a:t>
            </a:r>
          </a:p>
          <a:p>
            <a:pPr marL="171450" indent="-171450">
              <a:buFont typeface="Wingdings" panose="05000000000000000000" pitchFamily="2" charset="2"/>
              <a:buChar char="Ø"/>
            </a:pPr>
            <a:r>
              <a:rPr lang="en-GB" sz="1050" dirty="0"/>
              <a:t>Cooper, R. J., Krueger, T., Hiscock, K. M., and Rawlins, B. G. (2015). High-temporal resolution fluvial sediment source fingerprinting with uncertainty: a Bayesian approach. Earth Surface Processes and Landforms, 40, 78–92.</a:t>
            </a:r>
          </a:p>
          <a:p>
            <a:pPr marL="171450" indent="-171450">
              <a:buFont typeface="Wingdings" panose="05000000000000000000" pitchFamily="2" charset="2"/>
              <a:buChar char="Ø"/>
            </a:pPr>
            <a:r>
              <a:rPr lang="en-GB" sz="1050" dirty="0"/>
              <a:t>Collins, A. L., Zhang, Y. S., </a:t>
            </a:r>
            <a:r>
              <a:rPr lang="en-GB" sz="1050" dirty="0" err="1"/>
              <a:t>Hickinbotham</a:t>
            </a:r>
            <a:r>
              <a:rPr lang="en-GB" sz="1050" dirty="0"/>
              <a:t>, R., Bailey, G., Darlington, S., Grenfell, S. E., Evans, R., and Blackwell, M., (2013). Contemporary fine-grained bed sediment sources across the River Wensum Demonstration Test Catchment, UK. </a:t>
            </a:r>
            <a:r>
              <a:rPr lang="en-GB" sz="1050" i="1" dirty="0"/>
              <a:t>Hydrological Processes</a:t>
            </a:r>
            <a:r>
              <a:rPr lang="en-GB" sz="1050" dirty="0"/>
              <a:t>, 27, 857–884.</a:t>
            </a:r>
          </a:p>
          <a:p>
            <a:pPr marL="171450" indent="-171450">
              <a:buFont typeface="Wingdings" panose="05000000000000000000" pitchFamily="2" charset="2"/>
              <a:buChar char="Ø"/>
            </a:pPr>
            <a:r>
              <a:rPr lang="en-GB" sz="1050" dirty="0"/>
              <a:t>Rawlins, B. G., Wragg, J., &amp; Lark, R. M. (2013). Application of a novel method for soil aggregate stability measurement by laser granulometry with sonication. </a:t>
            </a:r>
            <a:r>
              <a:rPr lang="en-GB" sz="1050" i="1" dirty="0"/>
              <a:t>European Journal of Soil Science</a:t>
            </a:r>
            <a:r>
              <a:rPr lang="en-GB" sz="1050" dirty="0"/>
              <a:t>, 64, 92-103. </a:t>
            </a:r>
            <a:endParaRPr lang="en-US" sz="1050" dirty="0"/>
          </a:p>
        </p:txBody>
      </p:sp>
      <p:pic>
        <p:nvPicPr>
          <p:cNvPr id="8" name="Picture 7">
            <a:extLst>
              <a:ext uri="{FF2B5EF4-FFF2-40B4-BE49-F238E27FC236}">
                <a16:creationId xmlns:a16="http://schemas.microsoft.com/office/drawing/2014/main" xmlns="" id="{E6976E75-D20C-4803-B8E3-A4640AA6E259}"/>
              </a:ext>
            </a:extLst>
          </p:cNvPr>
          <p:cNvPicPr>
            <a:picLocks/>
          </p:cNvPicPr>
          <p:nvPr/>
        </p:nvPicPr>
        <p:blipFill>
          <a:blip r:embed="rId5"/>
          <a:stretch>
            <a:fillRect/>
          </a:stretch>
        </p:blipFill>
        <p:spPr>
          <a:xfrm>
            <a:off x="3571807" y="3165230"/>
            <a:ext cx="3157200" cy="2368800"/>
          </a:xfrm>
          <a:prstGeom prst="rect">
            <a:avLst/>
          </a:prstGeom>
          <a:ln>
            <a:solidFill>
              <a:srgbClr val="176B84"/>
            </a:solidFill>
          </a:ln>
        </p:spPr>
      </p:pic>
      <p:pic>
        <p:nvPicPr>
          <p:cNvPr id="10" name="Picture 9">
            <a:extLst>
              <a:ext uri="{FF2B5EF4-FFF2-40B4-BE49-F238E27FC236}">
                <a16:creationId xmlns:a16="http://schemas.microsoft.com/office/drawing/2014/main" xmlns="" id="{74BA93C8-A1B6-447D-A611-B7840C52CDC9}"/>
              </a:ext>
            </a:extLst>
          </p:cNvPr>
          <p:cNvPicPr>
            <a:picLocks/>
          </p:cNvPicPr>
          <p:nvPr/>
        </p:nvPicPr>
        <p:blipFill>
          <a:blip r:embed="rId6"/>
          <a:stretch>
            <a:fillRect/>
          </a:stretch>
        </p:blipFill>
        <p:spPr>
          <a:xfrm>
            <a:off x="180000" y="3165230"/>
            <a:ext cx="3157200" cy="2368800"/>
          </a:xfrm>
          <a:prstGeom prst="rect">
            <a:avLst/>
          </a:prstGeom>
          <a:ln>
            <a:solidFill>
              <a:srgbClr val="176B84"/>
            </a:solidFill>
          </a:ln>
        </p:spPr>
      </p:pic>
      <p:sp>
        <p:nvSpPr>
          <p:cNvPr id="28" name="TextBox 27">
            <a:extLst>
              <a:ext uri="{FF2B5EF4-FFF2-40B4-BE49-F238E27FC236}">
                <a16:creationId xmlns:a16="http://schemas.microsoft.com/office/drawing/2014/main" xmlns="" id="{781620CC-3994-4C95-AAB6-C71DD559D409}"/>
              </a:ext>
            </a:extLst>
          </p:cNvPr>
          <p:cNvSpPr txBox="1"/>
          <p:nvPr/>
        </p:nvSpPr>
        <p:spPr>
          <a:xfrm>
            <a:off x="167617" y="5534030"/>
            <a:ext cx="3191117" cy="400110"/>
          </a:xfrm>
          <a:prstGeom prst="rect">
            <a:avLst/>
          </a:prstGeom>
          <a:noFill/>
        </p:spPr>
        <p:txBody>
          <a:bodyPr wrap="square" rtlCol="0">
            <a:spAutoFit/>
          </a:bodyPr>
          <a:lstStyle/>
          <a:p>
            <a:r>
              <a:rPr lang="en-GB" sz="1000" dirty="0"/>
              <a:t>Figure </a:t>
            </a:r>
            <a:r>
              <a:rPr lang="en-GB" sz="1000" dirty="0" smtClean="0"/>
              <a:t>8. </a:t>
            </a:r>
            <a:r>
              <a:rPr lang="en-GB" sz="1000" dirty="0"/>
              <a:t>An interpretation board that has been installed at the Salle Estate.</a:t>
            </a:r>
          </a:p>
        </p:txBody>
      </p:sp>
      <p:sp>
        <p:nvSpPr>
          <p:cNvPr id="29" name="TextBox 28">
            <a:extLst>
              <a:ext uri="{FF2B5EF4-FFF2-40B4-BE49-F238E27FC236}">
                <a16:creationId xmlns:a16="http://schemas.microsoft.com/office/drawing/2014/main" xmlns="" id="{87975EED-1BA6-4524-BD4E-B6162F0982E6}"/>
              </a:ext>
            </a:extLst>
          </p:cNvPr>
          <p:cNvSpPr txBox="1"/>
          <p:nvPr/>
        </p:nvSpPr>
        <p:spPr>
          <a:xfrm>
            <a:off x="3554848" y="5534029"/>
            <a:ext cx="3191117" cy="400110"/>
          </a:xfrm>
          <a:prstGeom prst="rect">
            <a:avLst/>
          </a:prstGeom>
          <a:noFill/>
        </p:spPr>
        <p:txBody>
          <a:bodyPr wrap="square" rtlCol="0">
            <a:spAutoFit/>
          </a:bodyPr>
          <a:lstStyle/>
          <a:p>
            <a:r>
              <a:rPr lang="en-GB" sz="1000" dirty="0"/>
              <a:t>Figure </a:t>
            </a:r>
            <a:r>
              <a:rPr lang="en-GB" sz="1000" dirty="0" smtClean="0"/>
              <a:t>9. </a:t>
            </a:r>
            <a:r>
              <a:rPr lang="en-GB" sz="1000" dirty="0"/>
              <a:t>The interpretation board has been installed to explain the purpose of the silt traps to the public.</a:t>
            </a:r>
          </a:p>
        </p:txBody>
      </p:sp>
      <p:grpSp>
        <p:nvGrpSpPr>
          <p:cNvPr id="24" name="Group 23">
            <a:extLst>
              <a:ext uri="{FF2B5EF4-FFF2-40B4-BE49-F238E27FC236}">
                <a16:creationId xmlns:a16="http://schemas.microsoft.com/office/drawing/2014/main" xmlns="" id="{8B481163-BA93-4A14-BC2E-18EAE1B7C452}"/>
              </a:ext>
            </a:extLst>
          </p:cNvPr>
          <p:cNvGrpSpPr/>
          <p:nvPr/>
        </p:nvGrpSpPr>
        <p:grpSpPr>
          <a:xfrm>
            <a:off x="29719" y="9501308"/>
            <a:ext cx="6810281" cy="366448"/>
            <a:chOff x="29797" y="9501165"/>
            <a:chExt cx="6828203" cy="374795"/>
          </a:xfrm>
        </p:grpSpPr>
        <p:pic>
          <p:nvPicPr>
            <p:cNvPr id="25" name="Picture 24" descr="WSF logo.jpg">
              <a:extLst>
                <a:ext uri="{FF2B5EF4-FFF2-40B4-BE49-F238E27FC236}">
                  <a16:creationId xmlns:a16="http://schemas.microsoft.com/office/drawing/2014/main" xmlns="" id="{70A49C46-AEE2-480E-99A1-2929C32A48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01" y="9503659"/>
              <a:ext cx="970507" cy="368200"/>
            </a:xfrm>
            <a:prstGeom prst="rect">
              <a:avLst/>
            </a:prstGeom>
          </p:spPr>
        </p:pic>
        <p:pic>
          <p:nvPicPr>
            <p:cNvPr id="26" name="Picture 25" descr="WWF.png">
              <a:extLst>
                <a:ext uri="{FF2B5EF4-FFF2-40B4-BE49-F238E27FC236}">
                  <a16:creationId xmlns:a16="http://schemas.microsoft.com/office/drawing/2014/main" xmlns="" id="{DAE616A4-ED85-451E-A081-3844675B1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1480" y="9503659"/>
              <a:ext cx="303031" cy="359999"/>
            </a:xfrm>
            <a:prstGeom prst="rect">
              <a:avLst/>
            </a:prstGeom>
          </p:spPr>
        </p:pic>
        <p:pic>
          <p:nvPicPr>
            <p:cNvPr id="27" name="Picture 26" descr="coca cola.png">
              <a:extLst>
                <a:ext uri="{FF2B5EF4-FFF2-40B4-BE49-F238E27FC236}">
                  <a16:creationId xmlns:a16="http://schemas.microsoft.com/office/drawing/2014/main" xmlns="" id="{8345D8C7-BB5C-4969-96B6-3406FC8E5532}"/>
                </a:ext>
              </a:extLst>
            </p:cNvPr>
            <p:cNvPicPr>
              <a:picLocks noChangeAspect="1"/>
            </p:cNvPicPr>
            <p:nvPr/>
          </p:nvPicPr>
          <p:blipFill rotWithShape="1">
            <a:blip r:embed="rId9">
              <a:extLst>
                <a:ext uri="{28A0092B-C50C-407E-A947-70E740481C1C}">
                  <a14:useLocalDpi xmlns:a14="http://schemas.microsoft.com/office/drawing/2010/main" val="0"/>
                </a:ext>
              </a:extLst>
            </a:blip>
            <a:srcRect l="6595" t="31852" r="1933" b="34315"/>
            <a:stretch/>
          </p:blipFill>
          <p:spPr>
            <a:xfrm>
              <a:off x="4574985" y="9515960"/>
              <a:ext cx="1231165" cy="360000"/>
            </a:xfrm>
            <a:prstGeom prst="rect">
              <a:avLst/>
            </a:prstGeom>
          </p:spPr>
        </p:pic>
        <p:pic>
          <p:nvPicPr>
            <p:cNvPr id="30" name="Picture 29" descr="CCEP_LOGO_COKE_RED.jpg">
              <a:extLst>
                <a:ext uri="{FF2B5EF4-FFF2-40B4-BE49-F238E27FC236}">
                  <a16:creationId xmlns:a16="http://schemas.microsoft.com/office/drawing/2014/main" xmlns="" id="{FC7A480B-6F1F-4EE5-B7F1-B3502E912C95}"/>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5806150" y="9515960"/>
              <a:ext cx="1051850" cy="326528"/>
            </a:xfrm>
            <a:prstGeom prst="rect">
              <a:avLst/>
            </a:prstGeom>
          </p:spPr>
        </p:pic>
        <p:pic>
          <p:nvPicPr>
            <p:cNvPr id="31" name="Picture 30" descr="broads authority logo.jpg">
              <a:extLst>
                <a:ext uri="{FF2B5EF4-FFF2-40B4-BE49-F238E27FC236}">
                  <a16:creationId xmlns:a16="http://schemas.microsoft.com/office/drawing/2014/main" xmlns="" id="{8EBD477F-B751-435D-803C-9244F933A4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97" y="9501165"/>
              <a:ext cx="368200" cy="368200"/>
            </a:xfrm>
            <a:prstGeom prst="rect">
              <a:avLst/>
            </a:prstGeom>
          </p:spPr>
        </p:pic>
        <p:pic>
          <p:nvPicPr>
            <p:cNvPr id="37" name="Picture 36" descr="Environment-Agency-Logo1.jpg">
              <a:extLst>
                <a:ext uri="{FF2B5EF4-FFF2-40B4-BE49-F238E27FC236}">
                  <a16:creationId xmlns:a16="http://schemas.microsoft.com/office/drawing/2014/main" xmlns="" id="{0B7363A8-310C-4751-B0F8-95107C56D5BE}"/>
                </a:ext>
              </a:extLst>
            </p:cNvPr>
            <p:cNvPicPr>
              <a:picLocks noChangeAspect="1"/>
            </p:cNvPicPr>
            <p:nvPr/>
          </p:nvPicPr>
          <p:blipFill rotWithShape="1">
            <a:blip r:embed="rId12">
              <a:extLst>
                <a:ext uri="{28A0092B-C50C-407E-A947-70E740481C1C}">
                  <a14:useLocalDpi xmlns:a14="http://schemas.microsoft.com/office/drawing/2010/main" val="0"/>
                </a:ext>
              </a:extLst>
            </a:blip>
            <a:srcRect l="7244" t="1" b="4555"/>
            <a:stretch/>
          </p:blipFill>
          <p:spPr>
            <a:xfrm>
              <a:off x="1875578" y="9503659"/>
              <a:ext cx="888329" cy="368200"/>
            </a:xfrm>
            <a:prstGeom prst="rect">
              <a:avLst/>
            </a:prstGeom>
          </p:spPr>
        </p:pic>
        <p:pic>
          <p:nvPicPr>
            <p:cNvPr id="38" name="Picture 37" descr="Screen Shot 2017-06-13 at 09.52.37.png">
              <a:extLst>
                <a:ext uri="{FF2B5EF4-FFF2-40B4-BE49-F238E27FC236}">
                  <a16:creationId xmlns:a16="http://schemas.microsoft.com/office/drawing/2014/main" xmlns="" id="{74C5EE2A-C9C3-4F3F-B77F-F7B8925FC6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42991" y="9515960"/>
              <a:ext cx="503353" cy="360000"/>
            </a:xfrm>
            <a:prstGeom prst="rect">
              <a:avLst/>
            </a:prstGeom>
          </p:spPr>
        </p:pic>
        <p:pic>
          <p:nvPicPr>
            <p:cNvPr id="39" name="Picture 38" descr="UEA_NEW_BRAND_Magenta.png">
              <a:extLst>
                <a:ext uri="{FF2B5EF4-FFF2-40B4-BE49-F238E27FC236}">
                  <a16:creationId xmlns:a16="http://schemas.microsoft.com/office/drawing/2014/main" xmlns="" id="{C9BA42A6-55C4-4696-ADEF-1B8136E250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68342" y="9503659"/>
              <a:ext cx="360000" cy="359999"/>
            </a:xfrm>
            <a:prstGeom prst="rect">
              <a:avLst/>
            </a:prstGeom>
          </p:spPr>
        </p:pic>
        <p:pic>
          <p:nvPicPr>
            <p:cNvPr id="40" name="Picture 39" descr="WaterLIFE.jpg">
              <a:extLst>
                <a:ext uri="{FF2B5EF4-FFF2-40B4-BE49-F238E27FC236}">
                  <a16:creationId xmlns:a16="http://schemas.microsoft.com/office/drawing/2014/main" xmlns="" id="{8862A812-0B7A-4942-893E-BBC91EBE56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06659" y="9507759"/>
              <a:ext cx="400928" cy="359999"/>
            </a:xfrm>
            <a:prstGeom prst="rect">
              <a:avLst/>
            </a:prstGeom>
          </p:spPr>
        </p:pic>
        <p:pic>
          <p:nvPicPr>
            <p:cNvPr id="41" name="Picture 40" descr="wensum alliance logo.jpg">
              <a:extLst>
                <a:ext uri="{FF2B5EF4-FFF2-40B4-BE49-F238E27FC236}">
                  <a16:creationId xmlns:a16="http://schemas.microsoft.com/office/drawing/2014/main" xmlns="" id="{29520A81-1866-470F-8ACE-0FA28A0FBBD1}"/>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431202" y="9507760"/>
              <a:ext cx="360947" cy="368200"/>
            </a:xfrm>
            <a:prstGeom prst="rect">
              <a:avLst/>
            </a:prstGeom>
          </p:spPr>
        </p:pic>
      </p:grpSp>
    </p:spTree>
    <p:extLst>
      <p:ext uri="{BB962C8B-B14F-4D97-AF65-F5344CB8AC3E}">
        <p14:creationId xmlns:p14="http://schemas.microsoft.com/office/powerpoint/2010/main" val="3853736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3670</TotalTime>
  <Words>1711</Words>
  <Application>Microsoft Macintosh PowerPoint</Application>
  <PresentationFormat>A4 Paper (210x297 mm)</PresentationFormat>
  <Paragraphs>116</Paragraphs>
  <Slides>6</Slides>
  <Notes>2</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Norfolk Rivers Trust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Georgia Waye-Barker</dc:creator>
  <cp:lastModifiedBy>Georgia Waye-Barker</cp:lastModifiedBy>
  <cp:revision>253</cp:revision>
  <cp:lastPrinted>2017-09-22T12:48:39Z</cp:lastPrinted>
  <dcterms:created xsi:type="dcterms:W3CDTF">2017-05-25T10:25:41Z</dcterms:created>
  <dcterms:modified xsi:type="dcterms:W3CDTF">2017-09-26T09:37:36Z</dcterms:modified>
</cp:coreProperties>
</file>